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8"/>
  </p:notesMasterIdLst>
  <p:handoutMasterIdLst>
    <p:handoutMasterId r:id="rId19"/>
  </p:handoutMasterIdLst>
  <p:sldIdLst>
    <p:sldId id="256" r:id="rId2"/>
    <p:sldId id="282" r:id="rId3"/>
    <p:sldId id="287" r:id="rId4"/>
    <p:sldId id="283" r:id="rId5"/>
    <p:sldId id="286" r:id="rId6"/>
    <p:sldId id="290" r:id="rId7"/>
    <p:sldId id="292" r:id="rId8"/>
    <p:sldId id="294" r:id="rId9"/>
    <p:sldId id="307" r:id="rId10"/>
    <p:sldId id="298" r:id="rId11"/>
    <p:sldId id="299" r:id="rId12"/>
    <p:sldId id="308" r:id="rId13"/>
    <p:sldId id="300" r:id="rId14"/>
    <p:sldId id="304" r:id="rId15"/>
    <p:sldId id="275" r:id="rId16"/>
    <p:sldId id="262" r:id="rId17"/>
  </p:sldIdLst>
  <p:sldSz cx="10058400" cy="7772400"/>
  <p:notesSz cx="6858000" cy="9144000"/>
  <p:defaultTextStyle>
    <a:defPPr>
      <a:defRPr lang="en-US"/>
    </a:defPPr>
    <a:lvl1pPr algn="l" defTabSz="5080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508000" indent="-50800" algn="l" defTabSz="5080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1017588" indent="-103188" algn="l" defTabSz="5080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527175" indent="-155575" algn="l" defTabSz="5080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2036763" indent="-207963" algn="l" defTabSz="5080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O'Reilly" initials="JO" lastIdx="9" clrIdx="0"/>
  <p:cmAuthor id="1" name="NEEP INC" initials="NI" lastIdx="3" clrIdx="1"/>
  <p:cmAuthor id="2" name="scoakley" initials="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FA1B0"/>
    <a:srgbClr val="38859B"/>
    <a:srgbClr val="65B11E"/>
    <a:srgbClr val="A0B323"/>
    <a:srgbClr val="A3A3A3"/>
    <a:srgbClr val="53ACC5"/>
    <a:srgbClr val="FFD200"/>
    <a:srgbClr val="E0E0E0"/>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7143" autoAdjust="0"/>
  </p:normalViewPr>
  <p:slideViewPr>
    <p:cSldViewPr snapToObjects="1">
      <p:cViewPr>
        <p:scale>
          <a:sx n="66" d="100"/>
          <a:sy n="66" d="100"/>
        </p:scale>
        <p:origin x="-1104" y="-126"/>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7" d="100"/>
          <a:sy n="57" d="100"/>
        </p:scale>
        <p:origin x="-247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C8C12-7EA3-45AB-91FD-7B244B8E735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0B66057-34DB-468D-9029-439BE400C880}">
      <dgm:prSet phldrT="[Text]"/>
      <dgm:spPr/>
      <dgm:t>
        <a:bodyPr/>
        <a:lstStyle/>
        <a:p>
          <a:r>
            <a:rPr lang="en-US" dirty="0" smtClean="0"/>
            <a:t>Federal Considers State Standards</a:t>
          </a:r>
          <a:endParaRPr lang="en-US" dirty="0"/>
        </a:p>
      </dgm:t>
    </dgm:pt>
    <dgm:pt modelId="{85D8A8C8-058F-4189-85C3-1AB3B1348EF0}" type="parTrans" cxnId="{62DBF109-E4AD-4D08-90CD-CD333C9A68E6}">
      <dgm:prSet/>
      <dgm:spPr/>
      <dgm:t>
        <a:bodyPr/>
        <a:lstStyle/>
        <a:p>
          <a:endParaRPr lang="en-US"/>
        </a:p>
      </dgm:t>
    </dgm:pt>
    <dgm:pt modelId="{E592CA12-7A85-4DA6-91F0-EFF69048498C}" type="sibTrans" cxnId="{62DBF109-E4AD-4D08-90CD-CD333C9A68E6}">
      <dgm:prSet/>
      <dgm:spPr/>
      <dgm:t>
        <a:bodyPr/>
        <a:lstStyle/>
        <a:p>
          <a:endParaRPr lang="en-US" dirty="0"/>
        </a:p>
      </dgm:t>
    </dgm:pt>
    <dgm:pt modelId="{1D25BC04-C336-47C2-96A0-0A7C90170706}">
      <dgm:prSet phldrT="[Text]"/>
      <dgm:spPr/>
      <dgm:t>
        <a:bodyPr/>
        <a:lstStyle/>
        <a:p>
          <a:r>
            <a:rPr lang="en-US" dirty="0" smtClean="0"/>
            <a:t>Federal Standards Preempt States</a:t>
          </a:r>
          <a:endParaRPr lang="en-US" dirty="0"/>
        </a:p>
      </dgm:t>
    </dgm:pt>
    <dgm:pt modelId="{9A6110B7-869E-4CB9-BB67-0EF087DFAFB6}" type="parTrans" cxnId="{2C74F30A-4532-4E3B-A171-AAC699C08D50}">
      <dgm:prSet/>
      <dgm:spPr/>
      <dgm:t>
        <a:bodyPr/>
        <a:lstStyle/>
        <a:p>
          <a:endParaRPr lang="en-US"/>
        </a:p>
      </dgm:t>
    </dgm:pt>
    <dgm:pt modelId="{F8CE3225-D712-49AF-80BF-A418D816DA8A}" type="sibTrans" cxnId="{2C74F30A-4532-4E3B-A171-AAC699C08D50}">
      <dgm:prSet/>
      <dgm:spPr/>
      <dgm:t>
        <a:bodyPr/>
        <a:lstStyle/>
        <a:p>
          <a:endParaRPr lang="en-US" dirty="0"/>
        </a:p>
      </dgm:t>
    </dgm:pt>
    <dgm:pt modelId="{A76E05F2-49E3-4871-B52B-3BC24A37B799}">
      <dgm:prSet phldrT="[Text]"/>
      <dgm:spPr/>
      <dgm:t>
        <a:bodyPr/>
        <a:lstStyle/>
        <a:p>
          <a:r>
            <a:rPr lang="en-US" dirty="0" smtClean="0"/>
            <a:t>States Adopt Appliance Standards</a:t>
          </a:r>
          <a:endParaRPr lang="en-US" dirty="0"/>
        </a:p>
      </dgm:t>
    </dgm:pt>
    <dgm:pt modelId="{D06C843F-C690-4BA3-81D0-C037B66A155D}" type="parTrans" cxnId="{B69392F3-B252-417C-B49C-17B5B42A2CAD}">
      <dgm:prSet/>
      <dgm:spPr/>
      <dgm:t>
        <a:bodyPr/>
        <a:lstStyle/>
        <a:p>
          <a:endParaRPr lang="en-US"/>
        </a:p>
      </dgm:t>
    </dgm:pt>
    <dgm:pt modelId="{81B61FB4-FDDB-4542-B63A-0C07806B9EEB}" type="sibTrans" cxnId="{B69392F3-B252-417C-B49C-17B5B42A2CAD}">
      <dgm:prSet/>
      <dgm:spPr/>
      <dgm:t>
        <a:bodyPr/>
        <a:lstStyle/>
        <a:p>
          <a:endParaRPr lang="en-US" dirty="0"/>
        </a:p>
      </dgm:t>
    </dgm:pt>
    <dgm:pt modelId="{908922ED-738E-445A-8494-D17BF0A2546A}">
      <dgm:prSet phldrT="[Text]"/>
      <dgm:spPr/>
      <dgm:t>
        <a:bodyPr/>
        <a:lstStyle/>
        <a:p>
          <a:r>
            <a:rPr lang="en-US" b="1" dirty="0" smtClean="0">
              <a:solidFill>
                <a:srgbClr val="002060"/>
              </a:solidFill>
            </a:rPr>
            <a:t>Programs Build Market Acceptance</a:t>
          </a:r>
          <a:endParaRPr lang="en-US" b="1" dirty="0">
            <a:solidFill>
              <a:srgbClr val="002060"/>
            </a:solidFill>
          </a:endParaRPr>
        </a:p>
      </dgm:t>
    </dgm:pt>
    <dgm:pt modelId="{53BFF4F9-A3A6-43EF-BCF4-A59965528ED6}" type="parTrans" cxnId="{B5F38F84-0448-4EAF-9AFB-22EA311F85DB}">
      <dgm:prSet/>
      <dgm:spPr/>
      <dgm:t>
        <a:bodyPr/>
        <a:lstStyle/>
        <a:p>
          <a:endParaRPr lang="en-US"/>
        </a:p>
      </dgm:t>
    </dgm:pt>
    <dgm:pt modelId="{243B075F-456A-402E-82C7-27A86C7A198D}" type="sibTrans" cxnId="{B5F38F84-0448-4EAF-9AFB-22EA311F85DB}">
      <dgm:prSet/>
      <dgm:spPr/>
      <dgm:t>
        <a:bodyPr/>
        <a:lstStyle/>
        <a:p>
          <a:endParaRPr lang="en-US" dirty="0"/>
        </a:p>
      </dgm:t>
    </dgm:pt>
    <dgm:pt modelId="{C0B9CFEB-0435-4C91-92E7-30E0EB3AF6A7}" type="pres">
      <dgm:prSet presAssocID="{AE8C8C12-7EA3-45AB-91FD-7B244B8E7351}" presName="cycle" presStyleCnt="0">
        <dgm:presLayoutVars>
          <dgm:dir/>
          <dgm:resizeHandles val="exact"/>
        </dgm:presLayoutVars>
      </dgm:prSet>
      <dgm:spPr/>
      <dgm:t>
        <a:bodyPr/>
        <a:lstStyle/>
        <a:p>
          <a:endParaRPr lang="en-US"/>
        </a:p>
      </dgm:t>
    </dgm:pt>
    <dgm:pt modelId="{D41DF44B-2662-4523-8BE2-1727D5FE70F2}" type="pres">
      <dgm:prSet presAssocID="{40B66057-34DB-468D-9029-439BE400C880}" presName="dummy" presStyleCnt="0"/>
      <dgm:spPr/>
    </dgm:pt>
    <dgm:pt modelId="{B3AC946C-A70F-42AC-BF61-0DFE40E0A017}" type="pres">
      <dgm:prSet presAssocID="{40B66057-34DB-468D-9029-439BE400C880}" presName="node" presStyleLbl="revTx" presStyleIdx="0" presStyleCnt="4">
        <dgm:presLayoutVars>
          <dgm:bulletEnabled val="1"/>
        </dgm:presLayoutVars>
      </dgm:prSet>
      <dgm:spPr/>
      <dgm:t>
        <a:bodyPr/>
        <a:lstStyle/>
        <a:p>
          <a:endParaRPr lang="en-US"/>
        </a:p>
      </dgm:t>
    </dgm:pt>
    <dgm:pt modelId="{19D08605-18F1-4014-B51F-6A9C65C2CFE6}" type="pres">
      <dgm:prSet presAssocID="{E592CA12-7A85-4DA6-91F0-EFF69048498C}" presName="sibTrans" presStyleLbl="node1" presStyleIdx="0" presStyleCnt="4"/>
      <dgm:spPr/>
      <dgm:t>
        <a:bodyPr/>
        <a:lstStyle/>
        <a:p>
          <a:endParaRPr lang="en-US"/>
        </a:p>
      </dgm:t>
    </dgm:pt>
    <dgm:pt modelId="{5B0D06FB-3686-47C3-9A1A-B6ACF50193E7}" type="pres">
      <dgm:prSet presAssocID="{1D25BC04-C336-47C2-96A0-0A7C90170706}" presName="dummy" presStyleCnt="0"/>
      <dgm:spPr/>
    </dgm:pt>
    <dgm:pt modelId="{74793D82-A5E1-4D45-86FF-0E8F9D68DC14}" type="pres">
      <dgm:prSet presAssocID="{1D25BC04-C336-47C2-96A0-0A7C90170706}" presName="node" presStyleLbl="revTx" presStyleIdx="1" presStyleCnt="4">
        <dgm:presLayoutVars>
          <dgm:bulletEnabled val="1"/>
        </dgm:presLayoutVars>
      </dgm:prSet>
      <dgm:spPr/>
      <dgm:t>
        <a:bodyPr/>
        <a:lstStyle/>
        <a:p>
          <a:endParaRPr lang="en-US"/>
        </a:p>
      </dgm:t>
    </dgm:pt>
    <dgm:pt modelId="{9BA11014-0395-4FDC-B849-3E2EF9F84537}" type="pres">
      <dgm:prSet presAssocID="{F8CE3225-D712-49AF-80BF-A418D816DA8A}" presName="sibTrans" presStyleLbl="node1" presStyleIdx="1" presStyleCnt="4"/>
      <dgm:spPr/>
      <dgm:t>
        <a:bodyPr/>
        <a:lstStyle/>
        <a:p>
          <a:endParaRPr lang="en-US"/>
        </a:p>
      </dgm:t>
    </dgm:pt>
    <dgm:pt modelId="{A9DBB267-B302-473A-8C8B-AFFC28BBFF48}" type="pres">
      <dgm:prSet presAssocID="{908922ED-738E-445A-8494-D17BF0A2546A}" presName="dummy" presStyleCnt="0"/>
      <dgm:spPr/>
    </dgm:pt>
    <dgm:pt modelId="{0653858E-13AA-4725-8733-12F9BF2A6F23}" type="pres">
      <dgm:prSet presAssocID="{908922ED-738E-445A-8494-D17BF0A2546A}" presName="node" presStyleLbl="revTx" presStyleIdx="2" presStyleCnt="4">
        <dgm:presLayoutVars>
          <dgm:bulletEnabled val="1"/>
        </dgm:presLayoutVars>
      </dgm:prSet>
      <dgm:spPr/>
      <dgm:t>
        <a:bodyPr/>
        <a:lstStyle/>
        <a:p>
          <a:endParaRPr lang="en-US"/>
        </a:p>
      </dgm:t>
    </dgm:pt>
    <dgm:pt modelId="{AD1EBAB2-2BDB-4B37-A5FB-0E0160A01B2C}" type="pres">
      <dgm:prSet presAssocID="{243B075F-456A-402E-82C7-27A86C7A198D}" presName="sibTrans" presStyleLbl="node1" presStyleIdx="2" presStyleCnt="4"/>
      <dgm:spPr/>
      <dgm:t>
        <a:bodyPr/>
        <a:lstStyle/>
        <a:p>
          <a:endParaRPr lang="en-US"/>
        </a:p>
      </dgm:t>
    </dgm:pt>
    <dgm:pt modelId="{ACA5F747-3CE0-4E70-9243-2943DB75F62C}" type="pres">
      <dgm:prSet presAssocID="{A76E05F2-49E3-4871-B52B-3BC24A37B799}" presName="dummy" presStyleCnt="0"/>
      <dgm:spPr/>
    </dgm:pt>
    <dgm:pt modelId="{38500507-62D4-466A-A3FD-22ECB6E6EA36}" type="pres">
      <dgm:prSet presAssocID="{A76E05F2-49E3-4871-B52B-3BC24A37B799}" presName="node" presStyleLbl="revTx" presStyleIdx="3" presStyleCnt="4">
        <dgm:presLayoutVars>
          <dgm:bulletEnabled val="1"/>
        </dgm:presLayoutVars>
      </dgm:prSet>
      <dgm:spPr/>
      <dgm:t>
        <a:bodyPr/>
        <a:lstStyle/>
        <a:p>
          <a:endParaRPr lang="en-US"/>
        </a:p>
      </dgm:t>
    </dgm:pt>
    <dgm:pt modelId="{03586FAF-E6DE-4B3A-B03B-91B1B83299DA}" type="pres">
      <dgm:prSet presAssocID="{81B61FB4-FDDB-4542-B63A-0C07806B9EEB}" presName="sibTrans" presStyleLbl="node1" presStyleIdx="3" presStyleCnt="4"/>
      <dgm:spPr/>
      <dgm:t>
        <a:bodyPr/>
        <a:lstStyle/>
        <a:p>
          <a:endParaRPr lang="en-US"/>
        </a:p>
      </dgm:t>
    </dgm:pt>
  </dgm:ptLst>
  <dgm:cxnLst>
    <dgm:cxn modelId="{907EAE44-1044-48A2-BE3E-783D61328047}" type="presOf" srcId="{908922ED-738E-445A-8494-D17BF0A2546A}" destId="{0653858E-13AA-4725-8733-12F9BF2A6F23}" srcOrd="0" destOrd="0" presId="urn:microsoft.com/office/officeart/2005/8/layout/cycle1"/>
    <dgm:cxn modelId="{5E1E2601-F468-4E7A-A58B-C6DE26F67BF9}" type="presOf" srcId="{1D25BC04-C336-47C2-96A0-0A7C90170706}" destId="{74793D82-A5E1-4D45-86FF-0E8F9D68DC14}" srcOrd="0" destOrd="0" presId="urn:microsoft.com/office/officeart/2005/8/layout/cycle1"/>
    <dgm:cxn modelId="{00B34C04-0D67-45C2-BB2F-144105D9CFB7}" type="presOf" srcId="{E592CA12-7A85-4DA6-91F0-EFF69048498C}" destId="{19D08605-18F1-4014-B51F-6A9C65C2CFE6}" srcOrd="0" destOrd="0" presId="urn:microsoft.com/office/officeart/2005/8/layout/cycle1"/>
    <dgm:cxn modelId="{2C74F30A-4532-4E3B-A171-AAC699C08D50}" srcId="{AE8C8C12-7EA3-45AB-91FD-7B244B8E7351}" destId="{1D25BC04-C336-47C2-96A0-0A7C90170706}" srcOrd="1" destOrd="0" parTransId="{9A6110B7-869E-4CB9-BB67-0EF087DFAFB6}" sibTransId="{F8CE3225-D712-49AF-80BF-A418D816DA8A}"/>
    <dgm:cxn modelId="{D738102A-D3EA-4214-B5E9-8420DBA3F1B6}" type="presOf" srcId="{A76E05F2-49E3-4871-B52B-3BC24A37B799}" destId="{38500507-62D4-466A-A3FD-22ECB6E6EA36}" srcOrd="0" destOrd="0" presId="urn:microsoft.com/office/officeart/2005/8/layout/cycle1"/>
    <dgm:cxn modelId="{01821DDD-FC22-4E1A-A41B-F0EF87CEFF2C}" type="presOf" srcId="{243B075F-456A-402E-82C7-27A86C7A198D}" destId="{AD1EBAB2-2BDB-4B37-A5FB-0E0160A01B2C}" srcOrd="0" destOrd="0" presId="urn:microsoft.com/office/officeart/2005/8/layout/cycle1"/>
    <dgm:cxn modelId="{E05290F4-D158-478F-998D-271CD8402D48}" type="presOf" srcId="{81B61FB4-FDDB-4542-B63A-0C07806B9EEB}" destId="{03586FAF-E6DE-4B3A-B03B-91B1B83299DA}" srcOrd="0" destOrd="0" presId="urn:microsoft.com/office/officeart/2005/8/layout/cycle1"/>
    <dgm:cxn modelId="{9F63A53C-F8F3-4BF1-AEC1-78F627AF8D6E}" type="presOf" srcId="{40B66057-34DB-468D-9029-439BE400C880}" destId="{B3AC946C-A70F-42AC-BF61-0DFE40E0A017}" srcOrd="0" destOrd="0" presId="urn:microsoft.com/office/officeart/2005/8/layout/cycle1"/>
    <dgm:cxn modelId="{62DBF109-E4AD-4D08-90CD-CD333C9A68E6}" srcId="{AE8C8C12-7EA3-45AB-91FD-7B244B8E7351}" destId="{40B66057-34DB-468D-9029-439BE400C880}" srcOrd="0" destOrd="0" parTransId="{85D8A8C8-058F-4189-85C3-1AB3B1348EF0}" sibTransId="{E592CA12-7A85-4DA6-91F0-EFF69048498C}"/>
    <dgm:cxn modelId="{B69392F3-B252-417C-B49C-17B5B42A2CAD}" srcId="{AE8C8C12-7EA3-45AB-91FD-7B244B8E7351}" destId="{A76E05F2-49E3-4871-B52B-3BC24A37B799}" srcOrd="3" destOrd="0" parTransId="{D06C843F-C690-4BA3-81D0-C037B66A155D}" sibTransId="{81B61FB4-FDDB-4542-B63A-0C07806B9EEB}"/>
    <dgm:cxn modelId="{6722377C-25C2-456C-B0E2-1A3C35187711}" type="presOf" srcId="{F8CE3225-D712-49AF-80BF-A418D816DA8A}" destId="{9BA11014-0395-4FDC-B849-3E2EF9F84537}" srcOrd="0" destOrd="0" presId="urn:microsoft.com/office/officeart/2005/8/layout/cycle1"/>
    <dgm:cxn modelId="{A914D4FE-94C5-4AB3-8302-01EC6E367B74}" type="presOf" srcId="{AE8C8C12-7EA3-45AB-91FD-7B244B8E7351}" destId="{C0B9CFEB-0435-4C91-92E7-30E0EB3AF6A7}" srcOrd="0" destOrd="0" presId="urn:microsoft.com/office/officeart/2005/8/layout/cycle1"/>
    <dgm:cxn modelId="{B5F38F84-0448-4EAF-9AFB-22EA311F85DB}" srcId="{AE8C8C12-7EA3-45AB-91FD-7B244B8E7351}" destId="{908922ED-738E-445A-8494-D17BF0A2546A}" srcOrd="2" destOrd="0" parTransId="{53BFF4F9-A3A6-43EF-BCF4-A59965528ED6}" sibTransId="{243B075F-456A-402E-82C7-27A86C7A198D}"/>
    <dgm:cxn modelId="{8CA84A9E-E77A-4FB2-8294-75B19B84B8E2}" type="presParOf" srcId="{C0B9CFEB-0435-4C91-92E7-30E0EB3AF6A7}" destId="{D41DF44B-2662-4523-8BE2-1727D5FE70F2}" srcOrd="0" destOrd="0" presId="urn:microsoft.com/office/officeart/2005/8/layout/cycle1"/>
    <dgm:cxn modelId="{7DD782F0-146F-406C-8B96-B573A49F22ED}" type="presParOf" srcId="{C0B9CFEB-0435-4C91-92E7-30E0EB3AF6A7}" destId="{B3AC946C-A70F-42AC-BF61-0DFE40E0A017}" srcOrd="1" destOrd="0" presId="urn:microsoft.com/office/officeart/2005/8/layout/cycle1"/>
    <dgm:cxn modelId="{064C3CBC-370B-4058-964E-6822430E1292}" type="presParOf" srcId="{C0B9CFEB-0435-4C91-92E7-30E0EB3AF6A7}" destId="{19D08605-18F1-4014-B51F-6A9C65C2CFE6}" srcOrd="2" destOrd="0" presId="urn:microsoft.com/office/officeart/2005/8/layout/cycle1"/>
    <dgm:cxn modelId="{7012CC79-171C-4590-9E80-BF0FA05D2F6E}" type="presParOf" srcId="{C0B9CFEB-0435-4C91-92E7-30E0EB3AF6A7}" destId="{5B0D06FB-3686-47C3-9A1A-B6ACF50193E7}" srcOrd="3" destOrd="0" presId="urn:microsoft.com/office/officeart/2005/8/layout/cycle1"/>
    <dgm:cxn modelId="{ACCDF72B-BFBB-4144-8734-568D5D17DF8E}" type="presParOf" srcId="{C0B9CFEB-0435-4C91-92E7-30E0EB3AF6A7}" destId="{74793D82-A5E1-4D45-86FF-0E8F9D68DC14}" srcOrd="4" destOrd="0" presId="urn:microsoft.com/office/officeart/2005/8/layout/cycle1"/>
    <dgm:cxn modelId="{2F834569-A3E2-4101-9417-F70B05B9CAC5}" type="presParOf" srcId="{C0B9CFEB-0435-4C91-92E7-30E0EB3AF6A7}" destId="{9BA11014-0395-4FDC-B849-3E2EF9F84537}" srcOrd="5" destOrd="0" presId="urn:microsoft.com/office/officeart/2005/8/layout/cycle1"/>
    <dgm:cxn modelId="{70044964-6970-4A6C-9E47-AFBDB25D38B3}" type="presParOf" srcId="{C0B9CFEB-0435-4C91-92E7-30E0EB3AF6A7}" destId="{A9DBB267-B302-473A-8C8B-AFFC28BBFF48}" srcOrd="6" destOrd="0" presId="urn:microsoft.com/office/officeart/2005/8/layout/cycle1"/>
    <dgm:cxn modelId="{2ED2E88B-3544-489D-973F-4EAC85CAEC22}" type="presParOf" srcId="{C0B9CFEB-0435-4C91-92E7-30E0EB3AF6A7}" destId="{0653858E-13AA-4725-8733-12F9BF2A6F23}" srcOrd="7" destOrd="0" presId="urn:microsoft.com/office/officeart/2005/8/layout/cycle1"/>
    <dgm:cxn modelId="{959E0830-5B96-4AB0-84B9-FF4F5E108BF9}" type="presParOf" srcId="{C0B9CFEB-0435-4C91-92E7-30E0EB3AF6A7}" destId="{AD1EBAB2-2BDB-4B37-A5FB-0E0160A01B2C}" srcOrd="8" destOrd="0" presId="urn:microsoft.com/office/officeart/2005/8/layout/cycle1"/>
    <dgm:cxn modelId="{1510FAA7-F955-4F7B-804C-1BE85FF846E1}" type="presParOf" srcId="{C0B9CFEB-0435-4C91-92E7-30E0EB3AF6A7}" destId="{ACA5F747-3CE0-4E70-9243-2943DB75F62C}" srcOrd="9" destOrd="0" presId="urn:microsoft.com/office/officeart/2005/8/layout/cycle1"/>
    <dgm:cxn modelId="{E7ED9EDE-711B-4328-9EDD-C3D74E1E7163}" type="presParOf" srcId="{C0B9CFEB-0435-4C91-92E7-30E0EB3AF6A7}" destId="{38500507-62D4-466A-A3FD-22ECB6E6EA36}" srcOrd="10" destOrd="0" presId="urn:microsoft.com/office/officeart/2005/8/layout/cycle1"/>
    <dgm:cxn modelId="{CBB8E6FA-88FE-44A1-8D5A-F60D83A9D4AF}" type="presParOf" srcId="{C0B9CFEB-0435-4C91-92E7-30E0EB3AF6A7}" destId="{03586FAF-E6DE-4B3A-B03B-91B1B83299DA}" srcOrd="11"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AC946C-A70F-42AC-BF61-0DFE40E0A017}">
      <dsp:nvSpPr>
        <dsp:cNvPr id="0" name=""/>
        <dsp:cNvSpPr/>
      </dsp:nvSpPr>
      <dsp:spPr>
        <a:xfrm>
          <a:off x="2347838" y="79101"/>
          <a:ext cx="126875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Federal Considers State Standards</a:t>
          </a:r>
          <a:endParaRPr lang="en-US" sz="2000" kern="1200" dirty="0"/>
        </a:p>
      </dsp:txBody>
      <dsp:txXfrm>
        <a:off x="2347838" y="79101"/>
        <a:ext cx="1268759" cy="1268759"/>
      </dsp:txXfrm>
    </dsp:sp>
    <dsp:sp modelId="{19D08605-18F1-4014-B51F-6A9C65C2CFE6}">
      <dsp:nvSpPr>
        <dsp:cNvPr id="0" name=""/>
        <dsp:cNvSpPr/>
      </dsp:nvSpPr>
      <dsp:spPr>
        <a:xfrm>
          <a:off x="113556" y="-742"/>
          <a:ext cx="3582885" cy="3582885"/>
        </a:xfrm>
        <a:prstGeom prst="circularArrow">
          <a:avLst>
            <a:gd name="adj1" fmla="val 6905"/>
            <a:gd name="adj2" fmla="val 465607"/>
            <a:gd name="adj3" fmla="val 548341"/>
            <a:gd name="adj4" fmla="val 20586051"/>
            <a:gd name="adj5" fmla="val 80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93D82-A5E1-4D45-86FF-0E8F9D68DC14}">
      <dsp:nvSpPr>
        <dsp:cNvPr id="0" name=""/>
        <dsp:cNvSpPr/>
      </dsp:nvSpPr>
      <dsp:spPr>
        <a:xfrm>
          <a:off x="2347838" y="2233538"/>
          <a:ext cx="126875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Federal Standards Preempt States</a:t>
          </a:r>
          <a:endParaRPr lang="en-US" sz="2000" kern="1200" dirty="0"/>
        </a:p>
      </dsp:txBody>
      <dsp:txXfrm>
        <a:off x="2347838" y="2233538"/>
        <a:ext cx="1268759" cy="1268759"/>
      </dsp:txXfrm>
    </dsp:sp>
    <dsp:sp modelId="{9BA11014-0395-4FDC-B849-3E2EF9F84537}">
      <dsp:nvSpPr>
        <dsp:cNvPr id="0" name=""/>
        <dsp:cNvSpPr/>
      </dsp:nvSpPr>
      <dsp:spPr>
        <a:xfrm>
          <a:off x="113556" y="-742"/>
          <a:ext cx="3582885" cy="3582885"/>
        </a:xfrm>
        <a:prstGeom prst="circularArrow">
          <a:avLst>
            <a:gd name="adj1" fmla="val 6905"/>
            <a:gd name="adj2" fmla="val 465607"/>
            <a:gd name="adj3" fmla="val 5948341"/>
            <a:gd name="adj4" fmla="val 4386051"/>
            <a:gd name="adj5" fmla="val 80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3858E-13AA-4725-8733-12F9BF2A6F23}">
      <dsp:nvSpPr>
        <dsp:cNvPr id="0" name=""/>
        <dsp:cNvSpPr/>
      </dsp:nvSpPr>
      <dsp:spPr>
        <a:xfrm>
          <a:off x="193401" y="2233538"/>
          <a:ext cx="126875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rPr>
            <a:t>Programs Build Market Acceptance</a:t>
          </a:r>
          <a:endParaRPr lang="en-US" sz="2000" b="1" kern="1200" dirty="0">
            <a:solidFill>
              <a:srgbClr val="002060"/>
            </a:solidFill>
          </a:endParaRPr>
        </a:p>
      </dsp:txBody>
      <dsp:txXfrm>
        <a:off x="193401" y="2233538"/>
        <a:ext cx="1268759" cy="1268759"/>
      </dsp:txXfrm>
    </dsp:sp>
    <dsp:sp modelId="{AD1EBAB2-2BDB-4B37-A5FB-0E0160A01B2C}">
      <dsp:nvSpPr>
        <dsp:cNvPr id="0" name=""/>
        <dsp:cNvSpPr/>
      </dsp:nvSpPr>
      <dsp:spPr>
        <a:xfrm>
          <a:off x="113556" y="-742"/>
          <a:ext cx="3582885" cy="3582885"/>
        </a:xfrm>
        <a:prstGeom prst="circularArrow">
          <a:avLst>
            <a:gd name="adj1" fmla="val 6905"/>
            <a:gd name="adj2" fmla="val 465607"/>
            <a:gd name="adj3" fmla="val 11348341"/>
            <a:gd name="adj4" fmla="val 9786051"/>
            <a:gd name="adj5" fmla="val 80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500507-62D4-466A-A3FD-22ECB6E6EA36}">
      <dsp:nvSpPr>
        <dsp:cNvPr id="0" name=""/>
        <dsp:cNvSpPr/>
      </dsp:nvSpPr>
      <dsp:spPr>
        <a:xfrm>
          <a:off x="193401" y="79101"/>
          <a:ext cx="126875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States Adopt Appliance Standards</a:t>
          </a:r>
          <a:endParaRPr lang="en-US" sz="2000" kern="1200" dirty="0"/>
        </a:p>
      </dsp:txBody>
      <dsp:txXfrm>
        <a:off x="193401" y="79101"/>
        <a:ext cx="1268759" cy="1268759"/>
      </dsp:txXfrm>
    </dsp:sp>
    <dsp:sp modelId="{03586FAF-E6DE-4B3A-B03B-91B1B83299DA}">
      <dsp:nvSpPr>
        <dsp:cNvPr id="0" name=""/>
        <dsp:cNvSpPr/>
      </dsp:nvSpPr>
      <dsp:spPr>
        <a:xfrm>
          <a:off x="113556" y="-742"/>
          <a:ext cx="3582885" cy="3582885"/>
        </a:xfrm>
        <a:prstGeom prst="circularArrow">
          <a:avLst>
            <a:gd name="adj1" fmla="val 6905"/>
            <a:gd name="adj2" fmla="val 465607"/>
            <a:gd name="adj3" fmla="val 16748341"/>
            <a:gd name="adj4" fmla="val 15186051"/>
            <a:gd name="adj5" fmla="val 80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charset="-128"/>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A19B88D2-1E7A-49F0-9570-AB7FB92065F6}" type="datetime1">
              <a:rPr lang="en-US"/>
              <a:pPr>
                <a:defRPr/>
              </a:pPr>
              <a:t>6/18/2010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54AA2541-C4A5-4F12-96A9-393CD2195392}"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5A275C0E-EA1E-49A9-BAF5-247FF8EEAF34}" type="datetime1">
              <a:rPr lang="en-US"/>
              <a:pPr>
                <a:defRPr/>
              </a:pPr>
              <a:t>6/18/2010</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A6503605-61B6-4E28-8B8F-3E58178A76F1}"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508000" rtl="0" eaLnBrk="0" fontAlgn="base" hangingPunct="0">
      <a:spcBef>
        <a:spcPct val="30000"/>
      </a:spcBef>
      <a:spcAft>
        <a:spcPct val="0"/>
      </a:spcAft>
      <a:defRPr sz="1300" kern="1200">
        <a:solidFill>
          <a:schemeClr val="tx1"/>
        </a:solidFill>
        <a:latin typeface="+mn-lt"/>
        <a:ea typeface="ＭＳ Ｐゴシック" pitchFamily="-108" charset="-128"/>
        <a:cs typeface="ＭＳ Ｐゴシック" pitchFamily="-108" charset="-128"/>
      </a:defRPr>
    </a:lvl1pPr>
    <a:lvl2pPr marL="508000" algn="l" defTabSz="508000" rtl="0" eaLnBrk="0" fontAlgn="base" hangingPunct="0">
      <a:spcBef>
        <a:spcPct val="30000"/>
      </a:spcBef>
      <a:spcAft>
        <a:spcPct val="0"/>
      </a:spcAft>
      <a:defRPr sz="1300" kern="1200">
        <a:solidFill>
          <a:schemeClr val="tx1"/>
        </a:solidFill>
        <a:latin typeface="+mn-lt"/>
        <a:ea typeface="ＭＳ Ｐゴシック" pitchFamily="-108" charset="-128"/>
        <a:cs typeface="ＭＳ Ｐゴシック"/>
      </a:defRPr>
    </a:lvl2pPr>
    <a:lvl3pPr marL="1017588" algn="l" defTabSz="508000" rtl="0" eaLnBrk="0" fontAlgn="base" hangingPunct="0">
      <a:spcBef>
        <a:spcPct val="30000"/>
      </a:spcBef>
      <a:spcAft>
        <a:spcPct val="0"/>
      </a:spcAft>
      <a:defRPr sz="1300" kern="1200">
        <a:solidFill>
          <a:schemeClr val="tx1"/>
        </a:solidFill>
        <a:latin typeface="+mn-lt"/>
        <a:ea typeface="ＭＳ Ｐゴシック" pitchFamily="-108" charset="-128"/>
        <a:cs typeface="ＭＳ Ｐゴシック"/>
      </a:defRPr>
    </a:lvl3pPr>
    <a:lvl4pPr marL="1527175" algn="l" defTabSz="508000" rtl="0" eaLnBrk="0" fontAlgn="base" hangingPunct="0">
      <a:spcBef>
        <a:spcPct val="30000"/>
      </a:spcBef>
      <a:spcAft>
        <a:spcPct val="0"/>
      </a:spcAft>
      <a:defRPr sz="1300" kern="1200">
        <a:solidFill>
          <a:schemeClr val="tx1"/>
        </a:solidFill>
        <a:latin typeface="+mn-lt"/>
        <a:ea typeface="ＭＳ Ｐゴシック" pitchFamily="-108" charset="-128"/>
        <a:cs typeface="ＭＳ Ｐゴシック"/>
      </a:defRPr>
    </a:lvl4pPr>
    <a:lvl5pPr marL="2036763" algn="l" defTabSz="508000" rtl="0" eaLnBrk="0" fontAlgn="base" hangingPunct="0">
      <a:spcBef>
        <a:spcPct val="30000"/>
      </a:spcBef>
      <a:spcAft>
        <a:spcPct val="0"/>
      </a:spcAft>
      <a:defRPr sz="1300" kern="1200">
        <a:solidFill>
          <a:schemeClr val="tx1"/>
        </a:solidFill>
        <a:latin typeface="+mn-lt"/>
        <a:ea typeface="ＭＳ Ｐゴシック" pitchFamily="-108" charset="-128"/>
        <a:cs typeface="ＭＳ Ｐゴシック"/>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10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11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12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Whole building approach: all states now have some kind</a:t>
            </a:r>
            <a:r>
              <a:rPr lang="en-US" baseline="0" dirty="0" smtClean="0"/>
              <a:t> of whole building residential programs, most often labeled as Home Performance with ENERGY STAR, but in some states (e.g., CT and NH), it’s under a different name. On commercial, all are at least trying to get more comprehensive to address all fuels. For example, strategy in most states is evolving from simple lighting retrofits to audit-driven, lost opportunity approaches that also consider related heating/cooling improvements. Are also trying to do more O&amp;M retrocommissioning, but PAs are still wary of how they’ll be viewed from a cost-effectiveness perspective by regulators (see slide 9)</a:t>
            </a:r>
            <a:endParaRPr lang="en-US" dirty="0" smtClean="0"/>
          </a:p>
          <a:p>
            <a:r>
              <a:rPr lang="en-US" dirty="0" smtClean="0"/>
              <a:t>-CHP</a:t>
            </a:r>
            <a:r>
              <a:rPr lang="en-US" baseline="0" dirty="0" smtClean="0"/>
              <a:t> information from ACEEE: http://www.aceee.org/industry/Chittum_IETC_09_CHP_Scorecard_1.pdf</a:t>
            </a:r>
          </a:p>
          <a:p>
            <a:r>
              <a:rPr lang="en-US" baseline="0" dirty="0" smtClean="0"/>
              <a:t>- On decoupling: see accompanying cheat sheet thumbnail descriptions of various state decoupling policies.</a:t>
            </a:r>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13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14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Whole building approach: all states now have some kind</a:t>
            </a:r>
            <a:r>
              <a:rPr lang="en-US" baseline="0" dirty="0" smtClean="0"/>
              <a:t> of whole building residential programs, most often labeled as Home Performance with ENERGY STAR, but in some states (e.g., CT and NH), it’s under a different name. On commercial, all are at least trying to get more comprehensive to address all fuels. For example, strategy in most states is evolving from simple lighting retrofits to audit-driven, lost opportunity approaches that also consider related heating/cooling improvements. Are also trying to do more O&amp;M retrocommissioning, but PAs are still wary of how they’ll be viewed from a cost-effectiveness perspective by regulators (see slide 9)</a:t>
            </a:r>
            <a:endParaRPr lang="en-US" dirty="0" smtClean="0"/>
          </a:p>
          <a:p>
            <a:r>
              <a:rPr lang="en-US" dirty="0" smtClean="0"/>
              <a:t>-CHP</a:t>
            </a:r>
            <a:r>
              <a:rPr lang="en-US" baseline="0" dirty="0" smtClean="0"/>
              <a:t> information from ACEEE: http://www.aceee.org/industry/Chittum_IETC_09_CHP_Scorecard_1.pdf</a:t>
            </a:r>
          </a:p>
          <a:p>
            <a:r>
              <a:rPr lang="en-US" baseline="0" dirty="0" smtClean="0"/>
              <a:t>- On decoupling: see accompanying cheat sheet thumbnail descriptions of various state decoupling policies.</a:t>
            </a:r>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FFC89B-7635-487D-9A2A-2ED2B6554354}" type="slidenum">
              <a:rPr lang="en-US" smtClean="0"/>
              <a:pPr/>
              <a:t>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503605-61B6-4E28-8B8F-3E58178A76F1}" type="slidenum">
              <a:rPr lang="en-US" smtClean="0"/>
              <a:pPr>
                <a:defRPr/>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289CD7-4195-4B74-B1CF-2B9A17E49A2F}" type="datetime1">
              <a:rPr lang="en-US" smtClean="0"/>
              <a:pPr>
                <a:defRPr/>
              </a:pPr>
              <a:t>6/18/2010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28ADA1-FB3C-4A00-A7D0-F3FAAF27E7F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0277E1-C477-4895-A7DD-AE7D29E8677B}" type="datetime1">
              <a:rPr lang="en-US" smtClean="0"/>
              <a:pPr>
                <a:defRPr/>
              </a:pPr>
              <a:t>6/18/2010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3EDEF5-B98D-431A-8FB3-20047A8FF2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E1C4CD-9A9B-4E32-8F15-DC6E89E5E9A7}" type="datetime1">
              <a:rPr lang="en-US" smtClean="0"/>
              <a:pPr>
                <a:defRPr/>
              </a:pPr>
              <a:t>6/18/2010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3D947F-5772-426F-8FA1-33EB5C29F53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1812925"/>
            <a:ext cx="9051925" cy="5130800"/>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D2468A08-7CDC-4CD7-AD87-134E17720246}" type="datetime1">
              <a:rPr lang="en-US" smtClean="0"/>
              <a:pPr>
                <a:defRPr/>
              </a:pPr>
              <a:t>6/18/2010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8FE77D-5D6C-48DD-8C03-E5AAC085E1D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CCAE997-0BD0-474C-A25C-FC019BFAF1BC}" type="datetime1">
              <a:rPr lang="en-US" smtClean="0"/>
              <a:pPr>
                <a:defRPr/>
              </a:pPr>
              <a:t>6/18/2010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19B04D-716C-4EB0-B840-8D2B30F31D6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3A8DBA-3F39-47EE-8479-BB4FDB64D841}" type="datetime1">
              <a:rPr lang="en-US" smtClean="0"/>
              <a:pPr>
                <a:defRPr/>
              </a:pPr>
              <a:t>6/18/2010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8F94A4-F914-4AAB-8842-F50405C6537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7522984-1919-4D9E-8EBD-B061D3382F90}" type="datetime1">
              <a:rPr lang="en-US" smtClean="0"/>
              <a:pPr>
                <a:defRPr/>
              </a:pPr>
              <a:t>6/18/2010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5F7A4A2-1631-4E2D-897B-A28B496AF51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C8299B8-3D2C-4597-9F9D-648BE2D7134B}" type="datetime1">
              <a:rPr lang="en-US" smtClean="0"/>
              <a:pPr>
                <a:defRPr/>
              </a:pPr>
              <a:t>6/18/2010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853A2A8-37D7-417F-AB32-CE8379486A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AEF036-7A7D-4D7F-B333-9F12DF9ECC17}" type="datetime1">
              <a:rPr lang="en-US" smtClean="0"/>
              <a:pPr>
                <a:defRPr/>
              </a:pPr>
              <a:t>6/18/2010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6DBA1E4-5B03-449E-9C01-2934835B031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7DBEA7-1365-4DCA-86AC-04B8985A3E61}" type="datetime1">
              <a:rPr lang="en-US" smtClean="0"/>
              <a:pPr>
                <a:defRPr/>
              </a:pPr>
              <a:t>6/18/2010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320C78F-DA9C-4E13-8C80-F07E58947E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7F3D70-B1AE-4373-AFFA-25EA9B4EA414}" type="datetime1">
              <a:rPr lang="en-US" smtClean="0"/>
              <a:pPr>
                <a:defRPr/>
              </a:pPr>
              <a:t>6/18/2010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FB8244E-3CB3-43B9-ADCC-7DE6A8572F0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573BD3-9F5A-4E11-9556-B2D3B7BAF47C}" type="datetime1">
              <a:rPr lang="en-US" smtClean="0"/>
              <a:pPr>
                <a:defRPr/>
              </a:pPr>
              <a:t>6/18/2010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9C6218-723B-409D-A49F-FA4C5D12873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3" descr="POWERPOINTinner.jpg"/>
          <p:cNvPicPr>
            <a:picLocks noChangeAspect="1"/>
          </p:cNvPicPr>
          <p:nvPr/>
        </p:nvPicPr>
        <p:blipFill>
          <a:blip r:embed="rId14"/>
          <a:srcRect/>
          <a:stretch>
            <a:fillRect/>
          </a:stretch>
        </p:blipFill>
        <p:spPr bwMode="auto">
          <a:xfrm>
            <a:off x="0" y="269875"/>
            <a:ext cx="10058400" cy="7502525"/>
          </a:xfrm>
          <a:prstGeom prst="rect">
            <a:avLst/>
          </a:prstGeom>
          <a:noFill/>
          <a:ln w="9525">
            <a:noFill/>
            <a:miter lim="800000"/>
            <a:headEnd/>
            <a:tailEnd/>
          </a:ln>
        </p:spPr>
      </p:pic>
      <p:sp>
        <p:nvSpPr>
          <p:cNvPr id="2" name="Title Placeholder 1"/>
          <p:cNvSpPr>
            <a:spLocks noGrp="1"/>
          </p:cNvSpPr>
          <p:nvPr>
            <p:ph type="title"/>
          </p:nvPr>
        </p:nvSpPr>
        <p:spPr bwMode="auto">
          <a:xfrm>
            <a:off x="503238" y="311150"/>
            <a:ext cx="9051925"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a:t>
            </a:r>
          </a:p>
        </p:txBody>
      </p:sp>
      <p:sp>
        <p:nvSpPr>
          <p:cNvPr id="2052" name="Text Placeholder 2"/>
          <p:cNvSpPr>
            <a:spLocks noGrp="1"/>
          </p:cNvSpPr>
          <p:nvPr>
            <p:ph type="body" idx="1"/>
          </p:nvPr>
        </p:nvSpPr>
        <p:spPr bwMode="auto">
          <a:xfrm>
            <a:off x="503238" y="1812925"/>
            <a:ext cx="9051925" cy="51308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wrap="square" lIns="101882" tIns="50941" rIns="101882" bIns="50941" numCol="1" anchor="ctr" anchorCtr="0" compatLnSpc="1">
            <a:prstTxWarp prst="textNoShape">
              <a:avLst/>
            </a:prstTxWarp>
          </a:bodyPr>
          <a:lstStyle>
            <a:lvl1pPr>
              <a:defRPr sz="1300">
                <a:solidFill>
                  <a:srgbClr val="898989"/>
                </a:solidFill>
                <a:latin typeface="Calibri" pitchFamily="34" charset="0"/>
                <a:ea typeface="ＭＳ Ｐゴシック" charset="-128"/>
                <a:cs typeface="+mn-cs"/>
              </a:defRPr>
            </a:lvl1pPr>
          </a:lstStyle>
          <a:p>
            <a:pPr>
              <a:defRPr/>
            </a:pPr>
            <a:fld id="{9514BC06-7045-43FF-88D5-1B233488B1E6}" type="datetime1">
              <a:rPr lang="en-US" smtClean="0"/>
              <a:pPr>
                <a:defRPr/>
              </a:pPr>
              <a:t>6/18/2010</a:t>
            </a:fld>
            <a:endParaRPr lang="en-US" dirty="0"/>
          </a:p>
        </p:txBody>
      </p:sp>
      <p:sp>
        <p:nvSpPr>
          <p:cNvPr id="5" name="Footer Placeholder 4"/>
          <p:cNvSpPr>
            <a:spLocks noGrp="1"/>
          </p:cNvSpPr>
          <p:nvPr>
            <p:ph type="ftr" sz="quarter" idx="3"/>
          </p:nvPr>
        </p:nvSpPr>
        <p:spPr>
          <a:xfrm>
            <a:off x="3436938" y="7204075"/>
            <a:ext cx="3184525" cy="414338"/>
          </a:xfrm>
          <a:prstGeom prst="rect">
            <a:avLst/>
          </a:prstGeom>
        </p:spPr>
        <p:txBody>
          <a:bodyPr vert="horz" wrap="square" lIns="101882" tIns="50941" rIns="101882" bIns="50941" numCol="1" anchor="ctr" anchorCtr="0" compatLnSpc="1">
            <a:prstTxWarp prst="textNoShape">
              <a:avLst/>
            </a:prstTxWarp>
          </a:bodyPr>
          <a:lstStyle>
            <a:lvl1pPr algn="ctr">
              <a:defRPr sz="1300">
                <a:solidFill>
                  <a:srgbClr val="898989"/>
                </a:solidFill>
                <a:latin typeface="Calibri" pitchFamily="34" charset="0"/>
                <a:ea typeface="ＭＳ Ｐゴシック" charset="-128"/>
                <a:cs typeface="+mn-cs"/>
              </a:defRPr>
            </a:lvl1pPr>
          </a:lstStyle>
          <a:p>
            <a:pPr>
              <a:defRPr/>
            </a:pPr>
            <a:endParaRPr lang="en-US" dirty="0"/>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r">
              <a:defRPr sz="1300">
                <a:solidFill>
                  <a:srgbClr val="898989"/>
                </a:solidFill>
                <a:latin typeface="Calibri" pitchFamily="34" charset="0"/>
                <a:ea typeface="ＭＳ Ｐゴシック" charset="-128"/>
                <a:cs typeface="+mn-cs"/>
              </a:defRPr>
            </a:lvl1pPr>
          </a:lstStyle>
          <a:p>
            <a:pPr>
              <a:defRPr/>
            </a:pPr>
            <a:fld id="{FC42C813-7075-414B-A2C2-F06E4B9561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508000" rtl="0" eaLnBrk="0" fontAlgn="base" hangingPunct="0">
        <a:spcBef>
          <a:spcPct val="0"/>
        </a:spcBef>
        <a:spcAft>
          <a:spcPct val="0"/>
        </a:spcAft>
        <a:defRPr sz="3600" kern="1200" cap="all">
          <a:solidFill>
            <a:schemeClr val="accent1"/>
          </a:solidFill>
          <a:latin typeface="Trebuchet MS"/>
          <a:ea typeface="ＭＳ Ｐゴシック" pitchFamily="-108" charset="-128"/>
          <a:cs typeface="Trebuchet MS"/>
        </a:defRPr>
      </a:lvl1pPr>
      <a:lvl2pPr algn="l" defTabSz="508000" rtl="0" eaLnBrk="0" fontAlgn="base" hangingPunct="0">
        <a:spcBef>
          <a:spcPct val="0"/>
        </a:spcBef>
        <a:spcAft>
          <a:spcPct val="0"/>
        </a:spcAft>
        <a:defRPr sz="3600">
          <a:solidFill>
            <a:schemeClr val="accent1"/>
          </a:solidFill>
          <a:latin typeface="Trebuchet MS" pitchFamily="34" charset="0"/>
          <a:ea typeface="ＭＳ Ｐゴシック" pitchFamily="-108" charset="-128"/>
          <a:cs typeface="Trebuchet MS" pitchFamily="34" charset="0"/>
        </a:defRPr>
      </a:lvl2pPr>
      <a:lvl3pPr algn="l" defTabSz="508000" rtl="0" eaLnBrk="0" fontAlgn="base" hangingPunct="0">
        <a:spcBef>
          <a:spcPct val="0"/>
        </a:spcBef>
        <a:spcAft>
          <a:spcPct val="0"/>
        </a:spcAft>
        <a:defRPr sz="3600">
          <a:solidFill>
            <a:schemeClr val="accent1"/>
          </a:solidFill>
          <a:latin typeface="Trebuchet MS" pitchFamily="34" charset="0"/>
          <a:ea typeface="ＭＳ Ｐゴシック" pitchFamily="-108" charset="-128"/>
          <a:cs typeface="Trebuchet MS" pitchFamily="34" charset="0"/>
        </a:defRPr>
      </a:lvl3pPr>
      <a:lvl4pPr algn="l" defTabSz="508000" rtl="0" eaLnBrk="0" fontAlgn="base" hangingPunct="0">
        <a:spcBef>
          <a:spcPct val="0"/>
        </a:spcBef>
        <a:spcAft>
          <a:spcPct val="0"/>
        </a:spcAft>
        <a:defRPr sz="3600">
          <a:solidFill>
            <a:schemeClr val="accent1"/>
          </a:solidFill>
          <a:latin typeface="Trebuchet MS" pitchFamily="34" charset="0"/>
          <a:ea typeface="ＭＳ Ｐゴシック" pitchFamily="-108" charset="-128"/>
          <a:cs typeface="Trebuchet MS" pitchFamily="34" charset="0"/>
        </a:defRPr>
      </a:lvl4pPr>
      <a:lvl5pPr algn="l" defTabSz="508000" rtl="0" eaLnBrk="0" fontAlgn="base" hangingPunct="0">
        <a:spcBef>
          <a:spcPct val="0"/>
        </a:spcBef>
        <a:spcAft>
          <a:spcPct val="0"/>
        </a:spcAft>
        <a:defRPr sz="3600">
          <a:solidFill>
            <a:schemeClr val="accent1"/>
          </a:solidFill>
          <a:latin typeface="Trebuchet MS" pitchFamily="34" charset="0"/>
          <a:ea typeface="ＭＳ Ｐゴシック" pitchFamily="-108" charset="-128"/>
          <a:cs typeface="Trebuchet MS" pitchFamily="34" charset="0"/>
        </a:defRPr>
      </a:lvl5pPr>
      <a:lvl6pPr marL="509412" algn="ctr" defTabSz="509412" rtl="0" fontAlgn="base">
        <a:spcBef>
          <a:spcPct val="0"/>
        </a:spcBef>
        <a:spcAft>
          <a:spcPct val="0"/>
        </a:spcAft>
        <a:defRPr sz="4900">
          <a:solidFill>
            <a:schemeClr val="tx1"/>
          </a:solidFill>
          <a:latin typeface="Calibri" pitchFamily="-108" charset="0"/>
          <a:ea typeface="ＭＳ Ｐゴシック" pitchFamily="-108" charset="-128"/>
          <a:cs typeface="ＭＳ Ｐゴシック" pitchFamily="-108" charset="-128"/>
        </a:defRPr>
      </a:lvl6pPr>
      <a:lvl7pPr marL="1018824" algn="ctr" defTabSz="509412" rtl="0" fontAlgn="base">
        <a:spcBef>
          <a:spcPct val="0"/>
        </a:spcBef>
        <a:spcAft>
          <a:spcPct val="0"/>
        </a:spcAft>
        <a:defRPr sz="4900">
          <a:solidFill>
            <a:schemeClr val="tx1"/>
          </a:solidFill>
          <a:latin typeface="Calibri" pitchFamily="-108" charset="0"/>
          <a:ea typeface="ＭＳ Ｐゴシック" pitchFamily="-108" charset="-128"/>
          <a:cs typeface="ＭＳ Ｐゴシック" pitchFamily="-108" charset="-128"/>
        </a:defRPr>
      </a:lvl7pPr>
      <a:lvl8pPr marL="1528237" algn="ctr" defTabSz="509412" rtl="0" fontAlgn="base">
        <a:spcBef>
          <a:spcPct val="0"/>
        </a:spcBef>
        <a:spcAft>
          <a:spcPct val="0"/>
        </a:spcAft>
        <a:defRPr sz="4900">
          <a:solidFill>
            <a:schemeClr val="tx1"/>
          </a:solidFill>
          <a:latin typeface="Calibri" pitchFamily="-108" charset="0"/>
          <a:ea typeface="ＭＳ Ｐゴシック" pitchFamily="-108" charset="-128"/>
          <a:cs typeface="ＭＳ Ｐゴシック" pitchFamily="-108" charset="-128"/>
        </a:defRPr>
      </a:lvl8pPr>
      <a:lvl9pPr marL="2037649" algn="ctr" defTabSz="509412" rtl="0" fontAlgn="base">
        <a:spcBef>
          <a:spcPct val="0"/>
        </a:spcBef>
        <a:spcAft>
          <a:spcPct val="0"/>
        </a:spcAft>
        <a:defRPr sz="4900">
          <a:solidFill>
            <a:schemeClr val="tx1"/>
          </a:solidFill>
          <a:latin typeface="Calibri" pitchFamily="-108" charset="0"/>
          <a:ea typeface="ＭＳ Ｐゴシック" pitchFamily="-108" charset="-128"/>
          <a:cs typeface="ＭＳ Ｐゴシック" pitchFamily="-108" charset="-128"/>
        </a:defRPr>
      </a:lvl9pPr>
    </p:titleStyle>
    <p:bodyStyle>
      <a:lvl1pPr marL="381000" indent="-381000" algn="l" defTabSz="508000" rtl="0" eaLnBrk="0" fontAlgn="base" hangingPunct="0">
        <a:spcBef>
          <a:spcPct val="20000"/>
        </a:spcBef>
        <a:spcAft>
          <a:spcPct val="0"/>
        </a:spcAft>
        <a:buFont typeface="Arial" pitchFamily="34" charset="0"/>
        <a:buChar char="•"/>
        <a:defRPr sz="2400" kern="1200">
          <a:solidFill>
            <a:schemeClr val="tx1"/>
          </a:solidFill>
          <a:latin typeface="Trebuchet MS"/>
          <a:ea typeface="ＭＳ Ｐゴシック" pitchFamily="-108" charset="-128"/>
          <a:cs typeface="Trebuchet MS"/>
        </a:defRPr>
      </a:lvl1pPr>
      <a:lvl2pPr marL="827088" indent="-317500" algn="l" defTabSz="508000" rtl="0" eaLnBrk="0" fontAlgn="base" hangingPunct="0">
        <a:spcBef>
          <a:spcPct val="20000"/>
        </a:spcBef>
        <a:spcAft>
          <a:spcPct val="0"/>
        </a:spcAft>
        <a:buFont typeface="Arial" pitchFamily="34" charset="0"/>
        <a:buChar char="–"/>
        <a:defRPr sz="2400" kern="1200">
          <a:solidFill>
            <a:schemeClr val="tx1"/>
          </a:solidFill>
          <a:latin typeface="Trebuchet MS"/>
          <a:ea typeface="ＭＳ Ｐゴシック" pitchFamily="-108" charset="-128"/>
          <a:cs typeface="Trebuchet MS"/>
        </a:defRPr>
      </a:lvl2pPr>
      <a:lvl3pPr marL="1273175" indent="-254000" algn="l" defTabSz="508000" rtl="0" eaLnBrk="0" fontAlgn="base" hangingPunct="0">
        <a:spcBef>
          <a:spcPct val="20000"/>
        </a:spcBef>
        <a:spcAft>
          <a:spcPct val="0"/>
        </a:spcAft>
        <a:buFont typeface="Arial" pitchFamily="34" charset="0"/>
        <a:buChar char="•"/>
        <a:defRPr sz="2000" kern="1200">
          <a:solidFill>
            <a:schemeClr val="tx1"/>
          </a:solidFill>
          <a:latin typeface="Trebuchet MS"/>
          <a:ea typeface="ＭＳ Ｐゴシック" pitchFamily="-108" charset="-128"/>
          <a:cs typeface="Trebuchet MS"/>
        </a:defRPr>
      </a:lvl3pPr>
      <a:lvl4pPr marL="1782763" indent="-254000" algn="l" defTabSz="508000" rtl="0" eaLnBrk="0" fontAlgn="base" hangingPunct="0">
        <a:spcBef>
          <a:spcPct val="20000"/>
        </a:spcBef>
        <a:spcAft>
          <a:spcPct val="0"/>
        </a:spcAft>
        <a:buFont typeface="Arial" pitchFamily="34" charset="0"/>
        <a:buChar char="–"/>
        <a:defRPr sz="2000" kern="1200">
          <a:solidFill>
            <a:schemeClr val="tx1"/>
          </a:solidFill>
          <a:latin typeface="Trebuchet MS"/>
          <a:ea typeface="ＭＳ Ｐゴシック" pitchFamily="-108" charset="-128"/>
          <a:cs typeface="Trebuchet MS"/>
        </a:defRPr>
      </a:lvl4pPr>
      <a:lvl5pPr marL="2292350" indent="-254000" algn="l" defTabSz="508000" rtl="0" eaLnBrk="0" fontAlgn="base" hangingPunct="0">
        <a:spcBef>
          <a:spcPct val="20000"/>
        </a:spcBef>
        <a:spcAft>
          <a:spcPct val="0"/>
        </a:spcAft>
        <a:buFont typeface="Arial" pitchFamily="34" charset="0"/>
        <a:buChar char="»"/>
        <a:defRPr sz="2000" kern="1200">
          <a:solidFill>
            <a:schemeClr val="tx1"/>
          </a:solidFill>
          <a:latin typeface="Trebuchet MS"/>
          <a:ea typeface="ＭＳ Ｐゴシック" pitchFamily="-108" charset="-128"/>
          <a:cs typeface="Trebuchet M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eep.org/public-policy/building-energy-codes/building-energy-ra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file:///\\NEEPNEW\CSHARED\Marketing\Communications\Presentations\Y2009\Refrigeratorv.timewithPriceFinal9-03.x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joreilly@neep.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EP_POWERPOINTCOVER.jpg"/>
          <p:cNvPicPr>
            <a:picLocks noChangeAspect="1"/>
          </p:cNvPicPr>
          <p:nvPr/>
        </p:nvPicPr>
        <p:blipFill>
          <a:blip r:embed="rId3"/>
          <a:srcRect/>
          <a:stretch>
            <a:fillRect/>
          </a:stretch>
        </p:blipFill>
        <p:spPr bwMode="auto">
          <a:xfrm>
            <a:off x="0" y="-230188"/>
            <a:ext cx="10058400" cy="8002588"/>
          </a:xfrm>
          <a:prstGeom prst="rect">
            <a:avLst/>
          </a:prstGeom>
          <a:noFill/>
          <a:ln w="9525">
            <a:noFill/>
            <a:miter lim="800000"/>
            <a:headEnd/>
            <a:tailEnd/>
          </a:ln>
        </p:spPr>
      </p:pic>
      <p:sp>
        <p:nvSpPr>
          <p:cNvPr id="3074" name="Title 1"/>
          <p:cNvSpPr>
            <a:spLocks noGrp="1"/>
          </p:cNvSpPr>
          <p:nvPr>
            <p:ph type="ctrTitle"/>
          </p:nvPr>
        </p:nvSpPr>
        <p:spPr>
          <a:xfrm>
            <a:off x="549275" y="3641725"/>
            <a:ext cx="8956675" cy="1235075"/>
          </a:xfrm>
        </p:spPr>
        <p:txBody>
          <a:bodyPr/>
          <a:lstStyle/>
          <a:p>
            <a:pPr algn="ctr" eaLnBrk="1" hangingPunct="1"/>
            <a:r>
              <a:rPr lang="en-US" sz="3200" cap="none" dirty="0" smtClean="0">
                <a:latin typeface="Trebuchet MS" pitchFamily="34" charset="0"/>
                <a:ea typeface="ＭＳ Ｐゴシック"/>
                <a:cs typeface="Trebuchet MS" pitchFamily="34" charset="0"/>
              </a:rPr>
              <a:t/>
            </a:r>
            <a:br>
              <a:rPr lang="en-US" sz="3200" cap="none" dirty="0" smtClean="0">
                <a:latin typeface="Trebuchet MS" pitchFamily="34" charset="0"/>
                <a:ea typeface="ＭＳ Ｐゴシック"/>
                <a:cs typeface="Trebuchet MS" pitchFamily="34" charset="0"/>
              </a:rPr>
            </a:br>
            <a:r>
              <a:rPr lang="en-US" sz="3200" cap="none" dirty="0" smtClean="0">
                <a:latin typeface="Trebuchet MS" pitchFamily="34" charset="0"/>
                <a:ea typeface="ＭＳ Ｐゴシック"/>
                <a:cs typeface="Trebuchet MS" pitchFamily="34" charset="0"/>
              </a:rPr>
              <a:t>RAISING THE BAR ON ENERGY EFFICIENCY: BUILDING ENERGY CODES, APPLIANCE STANDARDS AND BUILDING ENERGY RATING</a:t>
            </a:r>
            <a:br>
              <a:rPr lang="en-US" sz="3200" cap="none" dirty="0" smtClean="0">
                <a:latin typeface="Trebuchet MS" pitchFamily="34" charset="0"/>
                <a:ea typeface="ＭＳ Ｐゴシック"/>
                <a:cs typeface="Trebuchet MS" pitchFamily="34" charset="0"/>
              </a:rPr>
            </a:br>
            <a:endParaRPr lang="en-US" sz="3200" cap="none" dirty="0" smtClean="0">
              <a:latin typeface="Trebuchet MS" pitchFamily="34" charset="0"/>
              <a:ea typeface="ＭＳ Ｐゴシック"/>
              <a:cs typeface="Trebuchet MS" pitchFamily="34" charset="0"/>
            </a:endParaRPr>
          </a:p>
        </p:txBody>
      </p:sp>
      <p:sp>
        <p:nvSpPr>
          <p:cNvPr id="3075" name="Subtitle 2"/>
          <p:cNvSpPr>
            <a:spLocks noGrp="1"/>
          </p:cNvSpPr>
          <p:nvPr>
            <p:ph type="subTitle" idx="1"/>
          </p:nvPr>
        </p:nvSpPr>
        <p:spPr>
          <a:xfrm>
            <a:off x="549275" y="4953000"/>
            <a:ext cx="8956675" cy="1600200"/>
          </a:xfrm>
        </p:spPr>
        <p:txBody>
          <a:bodyPr/>
          <a:lstStyle/>
          <a:p>
            <a:pPr eaLnBrk="1" hangingPunct="1"/>
            <a:endParaRPr lang="en-US" dirty="0" smtClean="0">
              <a:solidFill>
                <a:schemeClr val="tx1"/>
              </a:solidFill>
              <a:latin typeface="Trebuchet MS" pitchFamily="34" charset="0"/>
              <a:ea typeface="ＭＳ Ｐゴシック"/>
              <a:cs typeface="Trebuchet MS" pitchFamily="34" charset="0"/>
            </a:endParaRPr>
          </a:p>
          <a:p>
            <a:pPr eaLnBrk="1" hangingPunct="1"/>
            <a:r>
              <a:rPr lang="en-US" dirty="0" smtClean="0">
                <a:solidFill>
                  <a:schemeClr val="tx1"/>
                </a:solidFill>
                <a:latin typeface="Trebuchet MS" pitchFamily="34" charset="0"/>
                <a:ea typeface="ＭＳ Ｐゴシック"/>
                <a:cs typeface="Trebuchet MS" pitchFamily="34" charset="0"/>
              </a:rPr>
              <a:t>Presented by </a:t>
            </a:r>
          </a:p>
          <a:p>
            <a:pPr eaLnBrk="1" hangingPunct="1"/>
            <a:r>
              <a:rPr lang="en-US" dirty="0" smtClean="0">
                <a:solidFill>
                  <a:schemeClr val="tx1"/>
                </a:solidFill>
                <a:latin typeface="Trebuchet MS" pitchFamily="34" charset="0"/>
                <a:ea typeface="ＭＳ Ｐゴシック"/>
                <a:cs typeface="Trebuchet MS" pitchFamily="34" charset="0"/>
              </a:rPr>
              <a:t>JIM O’REILLY</a:t>
            </a:r>
          </a:p>
          <a:p>
            <a:pPr eaLnBrk="1" hangingPunct="1"/>
            <a:r>
              <a:rPr lang="en-US" dirty="0" smtClean="0">
                <a:solidFill>
                  <a:schemeClr val="tx1"/>
                </a:solidFill>
                <a:latin typeface="Trebuchet MS" pitchFamily="34" charset="0"/>
                <a:ea typeface="ＭＳ Ｐゴシック"/>
                <a:cs typeface="Trebuchet MS" pitchFamily="34" charset="0"/>
              </a:rPr>
              <a:t>June 18, 2010</a:t>
            </a:r>
          </a:p>
          <a:p>
            <a:pPr eaLnBrk="1" hangingPunct="1"/>
            <a:r>
              <a:rPr lang="en-US" dirty="0" smtClean="0">
                <a:solidFill>
                  <a:schemeClr val="tx1"/>
                </a:solidFill>
                <a:latin typeface="Trebuchet MS" pitchFamily="34" charset="0"/>
                <a:ea typeface="ＭＳ Ｐゴシック"/>
                <a:cs typeface="Trebuchet MS" pitchFamily="34" charset="0"/>
              </a:rPr>
              <a:t>To the New England Restructuring Roundtable</a:t>
            </a:r>
            <a:r>
              <a:rPr lang="en-US" dirty="0" smtClean="0">
                <a:solidFill>
                  <a:schemeClr val="tx1"/>
                </a:solidFill>
                <a:latin typeface="Trebuchet MS" pitchFamily="34" charset="0"/>
                <a:ea typeface="ＭＳ Ｐゴシック"/>
              </a:rPr>
              <a:t> </a:t>
            </a:r>
            <a:endParaRPr lang="en-US" dirty="0" smtClean="0">
              <a:solidFill>
                <a:schemeClr val="tx1"/>
              </a:solidFill>
              <a:latin typeface="Trebuchet MS" pitchFamily="34" charset="0"/>
              <a:ea typeface="ＭＳ Ｐゴシック"/>
              <a:cs typeface="Trebuchet MS" pitchFamily="34" charset="0"/>
            </a:endParaRPr>
          </a:p>
          <a:p>
            <a:pPr eaLnBrk="1" hangingPunct="1"/>
            <a:endParaRPr lang="en-US" dirty="0" smtClean="0">
              <a:solidFill>
                <a:srgbClr val="898989"/>
              </a:solidFill>
              <a:latin typeface="Trebuchet MS" pitchFamily="34" charset="0"/>
              <a:ea typeface="ＭＳ Ｐゴシック"/>
              <a:cs typeface="Trebuchet MS" pitchFamily="34" charset="0"/>
            </a:endParaRPr>
          </a:p>
        </p:txBody>
      </p:sp>
      <p:sp>
        <p:nvSpPr>
          <p:cNvPr id="3078" name="Rectangle 8"/>
          <p:cNvSpPr>
            <a:spLocks noChangeArrowheads="1"/>
          </p:cNvSpPr>
          <p:nvPr/>
        </p:nvSpPr>
        <p:spPr bwMode="auto">
          <a:xfrm>
            <a:off x="8763000" y="533400"/>
            <a:ext cx="1066800" cy="912813"/>
          </a:xfrm>
          <a:prstGeom prst="rect">
            <a:avLst/>
          </a:prstGeom>
          <a:solidFill>
            <a:schemeClr val="bg1"/>
          </a:solidFill>
          <a:ln w="9525">
            <a:noFill/>
            <a:miter lim="800000"/>
            <a:headEnd/>
            <a:tailEnd/>
          </a:ln>
        </p:spPr>
        <p:txBody>
          <a:bodyPr wrap="none" anchor="ctr"/>
          <a:lstStyle/>
          <a:p>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defRPr/>
            </a:pPr>
            <a:r>
              <a:rPr lang="en-US" sz="3000" dirty="0" smtClean="0"/>
              <a:t>Building energy labeling/disclosure </a:t>
            </a:r>
            <a:endParaRPr lang="en-US" sz="3000" cap="none" dirty="0" smtClean="0">
              <a:latin typeface="Trebuchet MS" pitchFamily="34" charset="0"/>
              <a:ea typeface="ＭＳ Ｐゴシック" charset="-128"/>
              <a:cs typeface="Trebuchet MS" pitchFamily="34" charset="0"/>
            </a:endParaRPr>
          </a:p>
        </p:txBody>
      </p:sp>
      <p:sp>
        <p:nvSpPr>
          <p:cNvPr id="7" name="Content Placeholder 6"/>
          <p:cNvSpPr>
            <a:spLocks noGrp="1"/>
          </p:cNvSpPr>
          <p:nvPr>
            <p:ph idx="1"/>
          </p:nvPr>
        </p:nvSpPr>
        <p:spPr>
          <a:xfrm>
            <a:off x="503238" y="1371600"/>
            <a:ext cx="9051925" cy="5130800"/>
          </a:xfrm>
        </p:spPr>
        <p:txBody>
          <a:bodyPr/>
          <a:lstStyle/>
          <a:p>
            <a:pPr>
              <a:buNone/>
            </a:pPr>
            <a:r>
              <a:rPr lang="en-US" sz="2600" dirty="0" smtClean="0">
                <a:solidFill>
                  <a:schemeClr val="accent2"/>
                </a:solidFill>
              </a:rPr>
              <a:t>MEASURING/DISCLOSING BUILDING ENERGY PERFORMANCE</a:t>
            </a:r>
          </a:p>
          <a:p>
            <a:pPr marL="917575" lvl="1" indent="-517525" eaLnBrk="1" hangingPunct="1">
              <a:lnSpc>
                <a:spcPct val="90000"/>
              </a:lnSpc>
              <a:buFont typeface="Arial" pitchFamily="34" charset="0"/>
              <a:buChar char="•"/>
              <a:tabLst>
                <a:tab pos="284163" algn="l"/>
                <a:tab pos="1717675" algn="l"/>
              </a:tabLst>
              <a:defRPr/>
            </a:pPr>
            <a:r>
              <a:rPr lang="en-US" dirty="0" smtClean="0">
                <a:latin typeface="Trebuchet MS" pitchFamily="34" charset="0"/>
              </a:rPr>
              <a:t>Time-of-sale (or other event) rating and disclosure</a:t>
            </a:r>
          </a:p>
          <a:p>
            <a:pPr marL="917575" lvl="1" indent="-517525" eaLnBrk="1" hangingPunct="1">
              <a:lnSpc>
                <a:spcPct val="90000"/>
              </a:lnSpc>
              <a:buFont typeface="Arial" pitchFamily="34" charset="0"/>
              <a:buChar char="•"/>
              <a:tabLst>
                <a:tab pos="284163" algn="l"/>
                <a:tab pos="1717675" algn="l"/>
              </a:tabLst>
              <a:defRPr/>
            </a:pPr>
            <a:r>
              <a:rPr lang="en-US" dirty="0" smtClean="0">
                <a:latin typeface="Trebuchet MS" pitchFamily="34" charset="0"/>
                <a:ea typeface="ＭＳ Ｐゴシック" charset="-128"/>
              </a:rPr>
              <a:t>Code addresses new construction, BER gets to existing</a:t>
            </a:r>
          </a:p>
          <a:p>
            <a:pPr marL="917575" lvl="1" indent="-517525" eaLnBrk="1" hangingPunct="1">
              <a:lnSpc>
                <a:spcPct val="90000"/>
              </a:lnSpc>
              <a:buFont typeface="Arial" pitchFamily="34" charset="0"/>
              <a:buChar char="•"/>
              <a:tabLst>
                <a:tab pos="284163" algn="l"/>
                <a:tab pos="1717675" algn="l"/>
              </a:tabLst>
              <a:defRPr/>
            </a:pPr>
            <a:r>
              <a:rPr lang="en-US" dirty="0" smtClean="0">
                <a:latin typeface="Trebuchet MS" pitchFamily="34" charset="0"/>
                <a:ea typeface="ＭＳ Ｐゴシック" charset="-128"/>
              </a:rPr>
              <a:t>High interest in states </a:t>
            </a:r>
          </a:p>
          <a:p>
            <a:pPr marL="917575" lvl="1" indent="-517525" eaLnBrk="1" hangingPunct="1">
              <a:lnSpc>
                <a:spcPct val="90000"/>
              </a:lnSpc>
              <a:buNone/>
              <a:tabLst>
                <a:tab pos="284163" algn="l"/>
                <a:tab pos="1717675" algn="l"/>
              </a:tabLst>
              <a:defRPr/>
            </a:pPr>
            <a:endParaRPr lang="en-US" dirty="0" smtClean="0">
              <a:latin typeface="Trebuchet MS" pitchFamily="34" charset="0"/>
              <a:ea typeface="ＭＳ Ｐゴシック" charset="-128"/>
            </a:endParaRPr>
          </a:p>
          <a:p>
            <a:pPr marL="917575" lvl="1" indent="-517525" eaLnBrk="1" hangingPunct="1">
              <a:lnSpc>
                <a:spcPct val="90000"/>
              </a:lnSpc>
              <a:buFont typeface="Arial" pitchFamily="34" charset="0"/>
              <a:buChar char="•"/>
              <a:tabLst>
                <a:tab pos="284163" algn="l"/>
                <a:tab pos="1717675" algn="l"/>
              </a:tabLst>
              <a:defRPr/>
            </a:pPr>
            <a:r>
              <a:rPr lang="en-US" dirty="0" smtClean="0">
                <a:latin typeface="Trebuchet MS" pitchFamily="34" charset="0"/>
                <a:ea typeface="ＭＳ Ｐゴシック" charset="-128"/>
              </a:rPr>
              <a:t>NEEP research paper developed</a:t>
            </a:r>
          </a:p>
          <a:p>
            <a:pPr marL="1363662" lvl="2" indent="-517525" eaLnBrk="1" hangingPunct="1">
              <a:lnSpc>
                <a:spcPct val="90000"/>
              </a:lnSpc>
              <a:tabLst>
                <a:tab pos="284163" algn="l"/>
                <a:tab pos="1717675" algn="l"/>
              </a:tabLst>
              <a:defRPr/>
            </a:pPr>
            <a:r>
              <a:rPr lang="en-US" dirty="0" smtClean="0">
                <a:latin typeface="Trebuchet MS" pitchFamily="34" charset="0"/>
                <a:ea typeface="ＭＳ Ｐゴシック" charset="-128"/>
              </a:rPr>
              <a:t>Provides roadmap for states in setting policies</a:t>
            </a:r>
          </a:p>
          <a:p>
            <a:pPr marL="1363662" lvl="2" indent="-517525" eaLnBrk="1" hangingPunct="1">
              <a:lnSpc>
                <a:spcPct val="90000"/>
              </a:lnSpc>
              <a:tabLst>
                <a:tab pos="284163" algn="l"/>
                <a:tab pos="1717675" algn="l"/>
              </a:tabLst>
              <a:defRPr/>
            </a:pPr>
            <a:r>
              <a:rPr lang="en-US" dirty="0" smtClean="0">
                <a:latin typeface="Trebuchet MS" pitchFamily="34" charset="0"/>
                <a:ea typeface="ＭＳ Ｐゴシック" charset="-128"/>
              </a:rPr>
              <a:t>Working with new federal on establishing the rating system</a:t>
            </a:r>
          </a:p>
          <a:p>
            <a:pPr marL="1363662" lvl="2" indent="-517525" eaLnBrk="1" hangingPunct="1">
              <a:lnSpc>
                <a:spcPct val="90000"/>
              </a:lnSpc>
              <a:tabLst>
                <a:tab pos="284163" algn="l"/>
                <a:tab pos="1717675" algn="l"/>
              </a:tabLst>
              <a:defRPr/>
            </a:pPr>
            <a:r>
              <a:rPr lang="en-US" dirty="0" smtClean="0">
                <a:latin typeface="Trebuchet MS" pitchFamily="34" charset="0"/>
                <a:ea typeface="ＭＳ Ｐゴシック" charset="-128"/>
              </a:rPr>
              <a:t>Working with states to set up policy infrastructure</a:t>
            </a:r>
          </a:p>
          <a:p>
            <a:pPr marL="1363662" lvl="2" indent="-517525" eaLnBrk="1" hangingPunct="1">
              <a:lnSpc>
                <a:spcPct val="90000"/>
              </a:lnSpc>
              <a:tabLst>
                <a:tab pos="284163" algn="l"/>
                <a:tab pos="1717675" algn="l"/>
              </a:tabLst>
              <a:defRPr/>
            </a:pPr>
            <a:r>
              <a:rPr lang="en-US" dirty="0" smtClean="0">
                <a:latin typeface="Trebuchet MS" pitchFamily="34" charset="0"/>
                <a:hlinkClick r:id="rId3"/>
              </a:rPr>
              <a:t>http://neep.org/public-policy/building-energy-codes/building-energy-rating</a:t>
            </a:r>
            <a:r>
              <a:rPr lang="en-US" dirty="0" smtClean="0">
                <a:latin typeface="Trebuchet MS" pitchFamily="34" charset="0"/>
              </a:rPr>
              <a:t> </a:t>
            </a:r>
          </a:p>
          <a:p>
            <a:pPr marL="471487" indent="-517525" eaLnBrk="1" hangingPunct="1">
              <a:buNone/>
              <a:tabLst>
                <a:tab pos="284163" algn="l"/>
                <a:tab pos="1717675" algn="l"/>
              </a:tabLst>
              <a:defRPr/>
            </a:pPr>
            <a:endParaRPr lang="en-US" sz="2000" dirty="0" smtClean="0"/>
          </a:p>
          <a:p>
            <a:pPr marL="471487" indent="-517525" eaLnBrk="1" hangingPunct="1">
              <a:buNone/>
              <a:tabLst>
                <a:tab pos="284163" algn="l"/>
                <a:tab pos="1717675" algn="l"/>
              </a:tabLst>
              <a:defRPr/>
            </a:pPr>
            <a:r>
              <a:rPr lang="en-US" sz="2000" dirty="0" smtClean="0"/>
              <a:t> </a:t>
            </a:r>
          </a:p>
        </p:txBody>
      </p:sp>
      <p:sp>
        <p:nvSpPr>
          <p:cNvPr id="4" name="Slide Number Placeholder 3"/>
          <p:cNvSpPr>
            <a:spLocks noGrp="1"/>
          </p:cNvSpPr>
          <p:nvPr>
            <p:ph type="sldNum" sz="quarter" idx="12"/>
          </p:nvPr>
        </p:nvSpPr>
        <p:spPr/>
        <p:txBody>
          <a:bodyPr/>
          <a:lstStyle/>
          <a:p>
            <a:pPr>
              <a:defRPr/>
            </a:pPr>
            <a:fld id="{2919B04D-716C-4EB0-B840-8D2B30F31D6F}" type="slidenum">
              <a:rPr lang="en-US" smtClean="0"/>
              <a:pPr>
                <a:defRPr/>
              </a:pPr>
              <a:t>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defRPr/>
            </a:pPr>
            <a:r>
              <a:rPr lang="en-US" sz="3000" dirty="0" smtClean="0"/>
              <a:t>Building energy labeling/disclosure </a:t>
            </a:r>
            <a:endParaRPr lang="en-US" sz="3000" cap="none" dirty="0" smtClean="0">
              <a:latin typeface="Trebuchet MS" pitchFamily="34" charset="0"/>
              <a:ea typeface="ＭＳ Ｐゴシック" charset="-128"/>
              <a:cs typeface="Trebuchet MS" pitchFamily="34" charset="0"/>
            </a:endParaRPr>
          </a:p>
        </p:txBody>
      </p:sp>
      <p:sp>
        <p:nvSpPr>
          <p:cNvPr id="7" name="Content Placeholder 6"/>
          <p:cNvSpPr>
            <a:spLocks noGrp="1"/>
          </p:cNvSpPr>
          <p:nvPr>
            <p:ph idx="1"/>
          </p:nvPr>
        </p:nvSpPr>
        <p:spPr>
          <a:xfrm>
            <a:off x="503238" y="1371600"/>
            <a:ext cx="9051925" cy="5130800"/>
          </a:xfrm>
        </p:spPr>
        <p:txBody>
          <a:bodyPr/>
          <a:lstStyle/>
          <a:p>
            <a:pPr>
              <a:buNone/>
            </a:pPr>
            <a:r>
              <a:rPr lang="en-US" sz="2600" dirty="0" smtClean="0">
                <a:solidFill>
                  <a:schemeClr val="accent2"/>
                </a:solidFill>
              </a:rPr>
              <a:t>MEASURING/DISCLOSING BUILDING ENERGY PERFORMANCE</a:t>
            </a:r>
          </a:p>
          <a:p>
            <a:r>
              <a:rPr lang="en-US" dirty="0" smtClean="0">
                <a:latin typeface="Trebuchet MS" pitchFamily="34" charset="0"/>
              </a:rPr>
              <a:t>Many experiences nationally/internationally to draw from</a:t>
            </a:r>
          </a:p>
          <a:p>
            <a:r>
              <a:rPr lang="en-US" dirty="0" smtClean="0">
                <a:latin typeface="Trebuchet MS" pitchFamily="34" charset="0"/>
                <a:ea typeface="ＭＳ Ｐゴシック" charset="-128"/>
              </a:rPr>
              <a:t>Examines policy design issues</a:t>
            </a:r>
          </a:p>
          <a:p>
            <a:r>
              <a:rPr lang="en-US" dirty="0" smtClean="0">
                <a:latin typeface="Trebuchet MS" pitchFamily="34" charset="0"/>
                <a:ea typeface="ＭＳ Ｐゴシック"/>
                <a:cs typeface="Trebuchet MS" pitchFamily="34" charset="0"/>
              </a:rPr>
              <a:t>Fall ‘09: DOE-EPA reorganize, DOE to lead new National Building Rating Project to develop unified rating system</a:t>
            </a:r>
          </a:p>
          <a:p>
            <a:pPr lvl="2"/>
            <a:r>
              <a:rPr lang="en-US" dirty="0" smtClean="0">
                <a:latin typeface="Trebuchet MS" pitchFamily="34" charset="0"/>
                <a:ea typeface="ＭＳ Ｐゴシック"/>
                <a:cs typeface="Trebuchet MS" pitchFamily="34" charset="0"/>
              </a:rPr>
              <a:t>Key issues for comment: </a:t>
            </a:r>
          </a:p>
          <a:p>
            <a:pPr lvl="2"/>
            <a:r>
              <a:rPr lang="en-US" dirty="0" smtClean="0">
                <a:latin typeface="Trebuchet MS" pitchFamily="34" charset="0"/>
                <a:ea typeface="ＭＳ Ｐゴシック"/>
                <a:cs typeface="Trebuchet MS" pitchFamily="34" charset="0"/>
              </a:rPr>
              <a:t>Building national registry\database – privacy issues? </a:t>
            </a:r>
          </a:p>
          <a:p>
            <a:pPr lvl="2"/>
            <a:r>
              <a:rPr lang="en-US" dirty="0" smtClean="0">
                <a:latin typeface="Trebuchet MS" pitchFamily="34" charset="0"/>
                <a:ea typeface="ＭＳ Ｐゴシック"/>
                <a:cs typeface="Trebuchet MS" pitchFamily="34" charset="0"/>
              </a:rPr>
              <a:t>Asset or operational rating? </a:t>
            </a:r>
          </a:p>
          <a:p>
            <a:pPr lvl="2"/>
            <a:r>
              <a:rPr lang="en-US" dirty="0" smtClean="0">
                <a:latin typeface="Trebuchet MS" pitchFamily="34" charset="0"/>
                <a:ea typeface="ＭＳ Ｐゴシック"/>
                <a:cs typeface="Trebuchet MS" pitchFamily="34" charset="0"/>
              </a:rPr>
              <a:t>Site or source energy?</a:t>
            </a:r>
          </a:p>
          <a:p>
            <a:r>
              <a:rPr lang="en-US" dirty="0" smtClean="0">
                <a:latin typeface="Trebuchet MS" pitchFamily="34" charset="0"/>
                <a:ea typeface="ＭＳ Ｐゴシック"/>
                <a:cs typeface="Trebuchet MS" pitchFamily="34" charset="0"/>
              </a:rPr>
              <a:t>Link to new retrofit efforts – mandated upgrades? </a:t>
            </a:r>
          </a:p>
          <a:p>
            <a:pPr lvl="2"/>
            <a:endParaRPr lang="en-US" dirty="0" smtClean="0">
              <a:latin typeface="Trebuchet MS" pitchFamily="34" charset="0"/>
              <a:ea typeface="ＭＳ Ｐゴシック"/>
              <a:cs typeface="Trebuchet MS" pitchFamily="34" charset="0"/>
            </a:endParaRPr>
          </a:p>
          <a:p>
            <a:pPr lvl="2"/>
            <a:endParaRPr lang="en-US" dirty="0" smtClean="0">
              <a:latin typeface="Trebuchet MS" pitchFamily="34" charset="0"/>
              <a:ea typeface="ＭＳ Ｐゴシック" charset="-128"/>
            </a:endParaRPr>
          </a:p>
          <a:p>
            <a:pPr marL="471487" indent="-517525" eaLnBrk="1" hangingPunct="1">
              <a:buNone/>
              <a:tabLst>
                <a:tab pos="284163" algn="l"/>
                <a:tab pos="1717675" algn="l"/>
              </a:tabLst>
              <a:defRPr/>
            </a:pPr>
            <a:endParaRPr lang="en-US" sz="2000" dirty="0" smtClean="0"/>
          </a:p>
          <a:p>
            <a:pPr marL="471487" indent="-517525" eaLnBrk="1" hangingPunct="1">
              <a:buNone/>
              <a:tabLst>
                <a:tab pos="284163" algn="l"/>
                <a:tab pos="1717675" algn="l"/>
              </a:tabLst>
              <a:defRPr/>
            </a:pPr>
            <a:r>
              <a:rPr lang="en-US" sz="2000" dirty="0" smtClean="0"/>
              <a:t> </a:t>
            </a:r>
          </a:p>
        </p:txBody>
      </p:sp>
      <p:sp>
        <p:nvSpPr>
          <p:cNvPr id="4" name="Slide Number Placeholder 3"/>
          <p:cNvSpPr>
            <a:spLocks noGrp="1"/>
          </p:cNvSpPr>
          <p:nvPr>
            <p:ph type="sldNum" sz="quarter" idx="12"/>
          </p:nvPr>
        </p:nvSpPr>
        <p:spPr/>
        <p:txBody>
          <a:bodyPr/>
          <a:lstStyle/>
          <a:p>
            <a:pPr>
              <a:defRPr/>
            </a:pPr>
            <a:fld id="{2919B04D-716C-4EB0-B840-8D2B30F31D6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defRPr/>
            </a:pPr>
            <a:r>
              <a:rPr lang="en-US" sz="3000" dirty="0" smtClean="0"/>
              <a:t>BUILDING RATING MODELS </a:t>
            </a:r>
            <a:endParaRPr lang="en-US" sz="3000" cap="none" dirty="0" smtClean="0">
              <a:latin typeface="Trebuchet MS" pitchFamily="34" charset="0"/>
              <a:ea typeface="ＭＳ Ｐゴシック" charset="-128"/>
              <a:cs typeface="Trebuchet MS" pitchFamily="34" charset="0"/>
            </a:endParaRPr>
          </a:p>
        </p:txBody>
      </p:sp>
      <p:sp>
        <p:nvSpPr>
          <p:cNvPr id="4" name="Slide Number Placeholder 3"/>
          <p:cNvSpPr>
            <a:spLocks noGrp="1"/>
          </p:cNvSpPr>
          <p:nvPr>
            <p:ph type="sldNum" sz="quarter" idx="12"/>
          </p:nvPr>
        </p:nvSpPr>
        <p:spPr/>
        <p:txBody>
          <a:bodyPr/>
          <a:lstStyle/>
          <a:p>
            <a:pPr>
              <a:defRPr/>
            </a:pPr>
            <a:fld id="{2919B04D-716C-4EB0-B840-8D2B30F31D6F}" type="slidenum">
              <a:rPr lang="en-US" smtClean="0"/>
              <a:pPr>
                <a:defRPr/>
              </a:pPr>
              <a:t>11</a:t>
            </a:fld>
            <a:endParaRPr lang="en-US" dirty="0"/>
          </a:p>
        </p:txBody>
      </p:sp>
      <p:pic>
        <p:nvPicPr>
          <p:cNvPr id="47106" name="Picture 2"/>
          <p:cNvPicPr>
            <a:picLocks noGrp="1" noChangeAspect="1" noChangeArrowheads="1"/>
          </p:cNvPicPr>
          <p:nvPr>
            <p:ph idx="1"/>
          </p:nvPr>
        </p:nvPicPr>
        <p:blipFill>
          <a:blip r:embed="rId3"/>
          <a:srcRect/>
          <a:stretch>
            <a:fillRect/>
          </a:stretch>
        </p:blipFill>
        <p:spPr bwMode="auto">
          <a:xfrm>
            <a:off x="503238" y="1447800"/>
            <a:ext cx="3895604" cy="5517018"/>
          </a:xfrm>
          <a:prstGeom prst="rect">
            <a:avLst/>
          </a:prstGeom>
          <a:noFill/>
          <a:ln w="9525">
            <a:noFill/>
            <a:miter lim="800000"/>
            <a:headEnd/>
            <a:tailEnd/>
          </a:ln>
        </p:spPr>
      </p:pic>
      <p:pic>
        <p:nvPicPr>
          <p:cNvPr id="2" name="Picture 2"/>
          <p:cNvPicPr>
            <a:picLocks noChangeAspect="1" noChangeArrowheads="1"/>
          </p:cNvPicPr>
          <p:nvPr/>
        </p:nvPicPr>
        <p:blipFill>
          <a:blip r:embed="rId4"/>
          <a:srcRect/>
          <a:stretch>
            <a:fillRect/>
          </a:stretch>
        </p:blipFill>
        <p:spPr bwMode="auto">
          <a:xfrm>
            <a:off x="4733384" y="1490663"/>
            <a:ext cx="4950908" cy="5713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defRPr/>
            </a:pPr>
            <a:r>
              <a:rPr lang="en-US" sz="3000" dirty="0" smtClean="0"/>
              <a:t>Appliance standards </a:t>
            </a:r>
            <a:endParaRPr lang="en-US" sz="3000" cap="none" dirty="0" smtClean="0">
              <a:latin typeface="Trebuchet MS" pitchFamily="34" charset="0"/>
              <a:ea typeface="ＭＳ Ｐゴシック" charset="-128"/>
              <a:cs typeface="Trebuchet MS" pitchFamily="34" charset="0"/>
            </a:endParaRPr>
          </a:p>
        </p:txBody>
      </p:sp>
      <p:sp>
        <p:nvSpPr>
          <p:cNvPr id="7" name="Content Placeholder 6"/>
          <p:cNvSpPr>
            <a:spLocks noGrp="1"/>
          </p:cNvSpPr>
          <p:nvPr>
            <p:ph idx="1"/>
          </p:nvPr>
        </p:nvSpPr>
        <p:spPr>
          <a:xfrm>
            <a:off x="503238" y="1371599"/>
            <a:ext cx="9051925" cy="5832475"/>
          </a:xfrm>
        </p:spPr>
        <p:txBody>
          <a:bodyPr/>
          <a:lstStyle/>
          <a:p>
            <a:pPr>
              <a:buNone/>
            </a:pPr>
            <a:r>
              <a:rPr lang="en-US" sz="2000" dirty="0" smtClean="0">
                <a:solidFill>
                  <a:schemeClr val="tx1">
                    <a:lumMod val="50000"/>
                  </a:schemeClr>
                </a:solidFill>
              </a:rPr>
              <a:t>Provide </a:t>
            </a:r>
            <a:r>
              <a:rPr lang="en-US" sz="2000" i="1" dirty="0" smtClean="0">
                <a:solidFill>
                  <a:schemeClr val="tx1">
                    <a:lumMod val="50000"/>
                  </a:schemeClr>
                </a:solidFill>
              </a:rPr>
              <a:t>minimum energy requirements </a:t>
            </a:r>
            <a:r>
              <a:rPr lang="en-US" sz="2000" dirty="0" smtClean="0">
                <a:solidFill>
                  <a:schemeClr val="tx1">
                    <a:lumMod val="50000"/>
                  </a:schemeClr>
                </a:solidFill>
              </a:rPr>
              <a:t>for </a:t>
            </a:r>
            <a:r>
              <a:rPr lang="en-US" sz="2000" i="1" dirty="0" smtClean="0">
                <a:solidFill>
                  <a:schemeClr val="tx1">
                    <a:lumMod val="50000"/>
                  </a:schemeClr>
                </a:solidFill>
              </a:rPr>
              <a:t>manufacture, import, sale or installation </a:t>
            </a:r>
            <a:r>
              <a:rPr lang="en-US" sz="2000" dirty="0" smtClean="0">
                <a:solidFill>
                  <a:schemeClr val="tx1">
                    <a:lumMod val="50000"/>
                  </a:schemeClr>
                </a:solidFill>
              </a:rPr>
              <a:t>of an array of consumer products </a:t>
            </a:r>
          </a:p>
          <a:p>
            <a:pPr>
              <a:buNone/>
            </a:pPr>
            <a:r>
              <a:rPr lang="en-US" sz="2000" dirty="0" smtClean="0">
                <a:solidFill>
                  <a:schemeClr val="tx1">
                    <a:lumMod val="50000"/>
                  </a:schemeClr>
                </a:solidFill>
              </a:rPr>
              <a:t>Can be set </a:t>
            </a:r>
            <a:r>
              <a:rPr lang="en-US" sz="2000" i="1" dirty="0" smtClean="0">
                <a:solidFill>
                  <a:schemeClr val="tx1">
                    <a:lumMod val="50000"/>
                  </a:schemeClr>
                </a:solidFill>
              </a:rPr>
              <a:t>nationally or by states</a:t>
            </a:r>
            <a:r>
              <a:rPr lang="en-US" sz="2000" dirty="0" smtClean="0">
                <a:solidFill>
                  <a:schemeClr val="tx1">
                    <a:lumMod val="50000"/>
                  </a:schemeClr>
                </a:solidFill>
              </a:rPr>
              <a:t>, but federal trumps </a:t>
            </a:r>
          </a:p>
          <a:p>
            <a:pPr marL="609600" indent="-609600">
              <a:lnSpc>
                <a:spcPct val="80000"/>
              </a:lnSpc>
              <a:spcAft>
                <a:spcPct val="15000"/>
              </a:spcAft>
              <a:buClr>
                <a:schemeClr val="tx1"/>
              </a:buClr>
              <a:buFont typeface="Wingdings" pitchFamily="2" charset="2"/>
              <a:buNone/>
            </a:pPr>
            <a:endParaRPr lang="en-US" sz="800" dirty="0" smtClean="0">
              <a:solidFill>
                <a:schemeClr val="tx1">
                  <a:lumMod val="50000"/>
                </a:schemeClr>
              </a:solidFill>
              <a:latin typeface="Trebuchet MS" pitchFamily="34" charset="0"/>
            </a:endParaRPr>
          </a:p>
          <a:p>
            <a:pPr marL="609600" indent="-609600">
              <a:lnSpc>
                <a:spcPct val="80000"/>
              </a:lnSpc>
              <a:spcAft>
                <a:spcPct val="15000"/>
              </a:spcAft>
              <a:buClr>
                <a:schemeClr val="tx1"/>
              </a:buClr>
              <a:buFont typeface="Wingdings" pitchFamily="2" charset="2"/>
              <a:buNone/>
            </a:pPr>
            <a:r>
              <a:rPr lang="en-US" dirty="0" smtClean="0">
                <a:solidFill>
                  <a:schemeClr val="accent2"/>
                </a:solidFill>
                <a:latin typeface="Trebuchet MS" pitchFamily="34" charset="0"/>
              </a:rPr>
              <a:t>HISTORY</a:t>
            </a:r>
          </a:p>
          <a:p>
            <a:pPr marL="609600" indent="-609600">
              <a:lnSpc>
                <a:spcPct val="80000"/>
              </a:lnSpc>
              <a:spcAft>
                <a:spcPct val="15000"/>
              </a:spcAft>
              <a:buClr>
                <a:schemeClr val="tx1"/>
              </a:buClr>
              <a:buNone/>
            </a:pPr>
            <a:r>
              <a:rPr lang="en-US" sz="2000" dirty="0" smtClean="0">
                <a:solidFill>
                  <a:schemeClr val="tx1">
                    <a:lumMod val="50000"/>
                  </a:schemeClr>
                </a:solidFill>
                <a:latin typeface="Trebuchet MS" pitchFamily="34" charset="0"/>
              </a:rPr>
              <a:t>- Beginning in late ‘70s, states drove federal action, resulting in dozens of new appliance standards through 2007</a:t>
            </a:r>
          </a:p>
          <a:p>
            <a:pPr marL="609600" indent="-609600">
              <a:lnSpc>
                <a:spcPct val="80000"/>
              </a:lnSpc>
              <a:spcAft>
                <a:spcPct val="15000"/>
              </a:spcAft>
              <a:buFont typeface="Wingdings" pitchFamily="2" charset="2"/>
              <a:buNone/>
            </a:pPr>
            <a:r>
              <a:rPr lang="en-US" dirty="0" smtClean="0">
                <a:solidFill>
                  <a:schemeClr val="accent2"/>
                </a:solidFill>
                <a:latin typeface="Trebuchet MS" pitchFamily="34" charset="0"/>
              </a:rPr>
              <a:t>TODAY</a:t>
            </a:r>
          </a:p>
          <a:p>
            <a:pPr marL="609600" indent="-609600">
              <a:lnSpc>
                <a:spcPct val="80000"/>
              </a:lnSpc>
              <a:spcAft>
                <a:spcPct val="15000"/>
              </a:spcAft>
              <a:buNone/>
            </a:pPr>
            <a:r>
              <a:rPr lang="en-US" sz="2000" dirty="0" smtClean="0">
                <a:solidFill>
                  <a:schemeClr val="tx1">
                    <a:lumMod val="50000"/>
                  </a:schemeClr>
                </a:solidFill>
                <a:latin typeface="Trebuchet MS" pitchFamily="34" charset="0"/>
              </a:rPr>
              <a:t>- President setting aggressive new standards policy federally</a:t>
            </a:r>
          </a:p>
          <a:p>
            <a:pPr marL="609600" indent="-609600">
              <a:lnSpc>
                <a:spcPct val="80000"/>
              </a:lnSpc>
              <a:spcAft>
                <a:spcPct val="15000"/>
              </a:spcAft>
              <a:buNone/>
            </a:pPr>
            <a:r>
              <a:rPr lang="en-US" sz="2000" dirty="0" smtClean="0">
                <a:solidFill>
                  <a:schemeClr val="tx1">
                    <a:lumMod val="50000"/>
                  </a:schemeClr>
                </a:solidFill>
                <a:latin typeface="Trebuchet MS" pitchFamily="34" charset="0"/>
              </a:rPr>
              <a:t>- States driving federal furnace standard, with Mass. in the lead</a:t>
            </a:r>
          </a:p>
          <a:p>
            <a:pPr marL="609600" indent="-609600">
              <a:lnSpc>
                <a:spcPct val="80000"/>
              </a:lnSpc>
              <a:spcAft>
                <a:spcPct val="15000"/>
              </a:spcAft>
              <a:buFont typeface="Wingdings" pitchFamily="2" charset="2"/>
              <a:buNone/>
            </a:pPr>
            <a:r>
              <a:rPr lang="en-US" sz="2000" dirty="0" smtClean="0">
                <a:solidFill>
                  <a:schemeClr val="tx1">
                    <a:lumMod val="50000"/>
                  </a:schemeClr>
                </a:solidFill>
                <a:latin typeface="Trebuchet MS" pitchFamily="34" charset="0"/>
              </a:rPr>
              <a:t>- California once again leads new product list, topped by TVs</a:t>
            </a:r>
          </a:p>
          <a:p>
            <a:pPr marL="609600" indent="-609600">
              <a:lnSpc>
                <a:spcPct val="80000"/>
              </a:lnSpc>
              <a:spcAft>
                <a:spcPct val="15000"/>
              </a:spcAft>
              <a:buFont typeface="Wingdings" pitchFamily="2" charset="2"/>
              <a:buNone/>
            </a:pPr>
            <a:r>
              <a:rPr lang="en-US" sz="2000" dirty="0" smtClean="0">
                <a:solidFill>
                  <a:schemeClr val="tx1">
                    <a:lumMod val="50000"/>
                  </a:schemeClr>
                </a:solidFill>
                <a:latin typeface="Trebuchet MS" pitchFamily="34" charset="0"/>
              </a:rPr>
              <a:t>- Mass., Conn., N.Y., Maryland, Washington following</a:t>
            </a:r>
          </a:p>
          <a:p>
            <a:pPr marL="609600" indent="-609600">
              <a:lnSpc>
                <a:spcPct val="80000"/>
              </a:lnSpc>
              <a:spcAft>
                <a:spcPct val="15000"/>
              </a:spcAft>
              <a:buFont typeface="Wingdings" pitchFamily="2" charset="2"/>
              <a:buNone/>
            </a:pPr>
            <a:r>
              <a:rPr lang="en-US" sz="2000" dirty="0" smtClean="0">
                <a:solidFill>
                  <a:schemeClr val="tx1">
                    <a:lumMod val="50000"/>
                  </a:schemeClr>
                </a:solidFill>
                <a:latin typeface="Trebuchet MS" pitchFamily="34" charset="0"/>
              </a:rPr>
              <a:t>- Fierce opposition from consumer electronics industry</a:t>
            </a:r>
          </a:p>
          <a:p>
            <a:pPr marL="609600" indent="-609600">
              <a:lnSpc>
                <a:spcPct val="80000"/>
              </a:lnSpc>
              <a:spcAft>
                <a:spcPct val="15000"/>
              </a:spcAft>
              <a:buFont typeface="Wingdings" pitchFamily="2" charset="2"/>
              <a:buNone/>
            </a:pPr>
            <a:endParaRPr lang="en-US" sz="2000" dirty="0" smtClean="0">
              <a:solidFill>
                <a:schemeClr val="accent2"/>
              </a:solidFill>
              <a:latin typeface="Trebuchet MS" pitchFamily="34" charset="0"/>
            </a:endParaRPr>
          </a:p>
          <a:p>
            <a:pPr marL="609600" indent="-609600">
              <a:lnSpc>
                <a:spcPct val="80000"/>
              </a:lnSpc>
              <a:spcAft>
                <a:spcPct val="15000"/>
              </a:spcAft>
              <a:buFont typeface="Wingdings" pitchFamily="2" charset="2"/>
              <a:buNone/>
            </a:pPr>
            <a:endParaRPr lang="en-US" sz="2000" dirty="0" smtClean="0">
              <a:solidFill>
                <a:schemeClr val="accent2"/>
              </a:solidFill>
              <a:latin typeface="Trebuchet MS" pitchFamily="34" charset="0"/>
            </a:endParaRPr>
          </a:p>
          <a:p>
            <a:pPr marL="609600" indent="-609600">
              <a:lnSpc>
                <a:spcPct val="80000"/>
              </a:lnSpc>
              <a:spcAft>
                <a:spcPct val="15000"/>
              </a:spcAft>
              <a:buFont typeface="Wingdings" pitchFamily="2" charset="2"/>
              <a:buNone/>
            </a:pPr>
            <a:endParaRPr lang="en-US" sz="2000" dirty="0" smtClean="0">
              <a:solidFill>
                <a:schemeClr val="accent2"/>
              </a:solidFill>
              <a:latin typeface="Trebuchet MS" pitchFamily="34" charset="0"/>
            </a:endParaRPr>
          </a:p>
          <a:p>
            <a:pPr marL="609600" indent="-609600">
              <a:lnSpc>
                <a:spcPct val="80000"/>
              </a:lnSpc>
              <a:spcAft>
                <a:spcPct val="15000"/>
              </a:spcAft>
              <a:buFont typeface="Wingdings" pitchFamily="2" charset="2"/>
              <a:buNone/>
            </a:pPr>
            <a:r>
              <a:rPr lang="en-US" sz="2000" dirty="0" smtClean="0">
                <a:solidFill>
                  <a:schemeClr val="tx1">
                    <a:lumMod val="50000"/>
                  </a:schemeClr>
                </a:solidFill>
                <a:latin typeface="Trebuchet MS" pitchFamily="34" charset="0"/>
              </a:rPr>
              <a:t> </a:t>
            </a:r>
          </a:p>
          <a:p>
            <a:pPr marL="471487" indent="-517525" eaLnBrk="1" hangingPunct="1">
              <a:buNone/>
              <a:tabLst>
                <a:tab pos="284163" algn="l"/>
                <a:tab pos="1717675" algn="l"/>
              </a:tabLst>
              <a:defRPr/>
            </a:pPr>
            <a:endParaRPr lang="en-US" sz="2000" dirty="0" smtClean="0"/>
          </a:p>
          <a:p>
            <a:pPr marL="471487" indent="-517525" eaLnBrk="1" hangingPunct="1">
              <a:buNone/>
              <a:tabLst>
                <a:tab pos="284163" algn="l"/>
                <a:tab pos="1717675" algn="l"/>
              </a:tabLst>
              <a:defRPr/>
            </a:pPr>
            <a:r>
              <a:rPr lang="en-US" sz="2000" dirty="0" smtClean="0"/>
              <a:t> </a:t>
            </a:r>
          </a:p>
        </p:txBody>
      </p:sp>
      <p:sp>
        <p:nvSpPr>
          <p:cNvPr id="4" name="Slide Number Placeholder 3"/>
          <p:cNvSpPr>
            <a:spLocks noGrp="1"/>
          </p:cNvSpPr>
          <p:nvPr>
            <p:ph type="sldNum" sz="quarter" idx="12"/>
          </p:nvPr>
        </p:nvSpPr>
        <p:spPr/>
        <p:txBody>
          <a:bodyPr/>
          <a:lstStyle/>
          <a:p>
            <a:pPr>
              <a:defRPr/>
            </a:pPr>
            <a:fld id="{2919B04D-716C-4EB0-B840-8D2B30F31D6F}"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533400" y="457200"/>
            <a:ext cx="8229600" cy="908050"/>
          </a:xfrm>
        </p:spPr>
        <p:txBody>
          <a:bodyPr/>
          <a:lstStyle/>
          <a:p>
            <a:pPr>
              <a:defRPr/>
            </a:pPr>
            <a:r>
              <a:rPr lang="en-US" sz="3200" dirty="0" smtClean="0"/>
              <a:t>The case for standards - illustrated</a:t>
            </a:r>
            <a:endParaRPr lang="en-US" sz="3200" cap="none" dirty="0" smtClean="0">
              <a:latin typeface="Trebuchet MS" pitchFamily="34" charset="0"/>
              <a:ea typeface="ＭＳ Ｐゴシック" charset="-128"/>
              <a:cs typeface="Trebuchet MS" pitchFamily="34" charset="0"/>
            </a:endParaRPr>
          </a:p>
        </p:txBody>
      </p:sp>
      <p:sp>
        <p:nvSpPr>
          <p:cNvPr id="4" name="Slide Number Placeholder 3"/>
          <p:cNvSpPr>
            <a:spLocks noGrp="1"/>
          </p:cNvSpPr>
          <p:nvPr>
            <p:ph type="sldNum" sz="quarter" idx="12"/>
          </p:nvPr>
        </p:nvSpPr>
        <p:spPr/>
        <p:txBody>
          <a:bodyPr/>
          <a:lstStyle/>
          <a:p>
            <a:pPr>
              <a:defRPr/>
            </a:pPr>
            <a:fld id="{2919B04D-716C-4EB0-B840-8D2B30F31D6F}" type="slidenum">
              <a:rPr lang="en-US" smtClean="0"/>
              <a:pPr>
                <a:defRPr/>
              </a:pPr>
              <a:t>13</a:t>
            </a:fld>
            <a:endParaRPr lang="en-US" dirty="0"/>
          </a:p>
        </p:txBody>
      </p:sp>
      <p:graphicFrame>
        <p:nvGraphicFramePr>
          <p:cNvPr id="1027" name="Object 3"/>
          <p:cNvGraphicFramePr>
            <a:graphicFrameLocks noChangeAspect="1"/>
          </p:cNvGraphicFramePr>
          <p:nvPr/>
        </p:nvGraphicFramePr>
        <p:xfrm>
          <a:off x="26220" y="914400"/>
          <a:ext cx="9528944" cy="6704013"/>
        </p:xfrm>
        <a:graphic>
          <a:graphicData uri="http://schemas.openxmlformats.org/presentationml/2006/ole">
            <p:oleObj spid="_x0000_s31746" name="Worksheet" r:id="rId4" imgW="9572760" imgH="6734160" progId="Excel.Sheet.8">
              <p:link updateAutomatic="1"/>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defRPr/>
            </a:pPr>
            <a:r>
              <a:rPr lang="en-US" dirty="0" smtClean="0"/>
              <a:t/>
            </a:r>
            <a:br>
              <a:rPr lang="en-US" dirty="0" smtClean="0"/>
            </a:br>
            <a:r>
              <a:rPr lang="en-US" sz="3200" dirty="0" smtClean="0"/>
              <a:t>CODES AND STANDARDS: ISSUES TO ADDRESS</a:t>
            </a:r>
            <a:r>
              <a:rPr lang="en-US" dirty="0" smtClean="0"/>
              <a:t/>
            </a:r>
            <a:br>
              <a:rPr lang="en-US" dirty="0" smtClean="0"/>
            </a:br>
            <a:endParaRPr lang="en-US" dirty="0"/>
          </a:p>
        </p:txBody>
      </p:sp>
      <p:sp>
        <p:nvSpPr>
          <p:cNvPr id="8195" name="Text Placeholder 10"/>
          <p:cNvSpPr>
            <a:spLocks noGrp="1"/>
          </p:cNvSpPr>
          <p:nvPr>
            <p:ph type="body" idx="1"/>
          </p:nvPr>
        </p:nvSpPr>
        <p:spPr>
          <a:xfrm>
            <a:off x="5105400" y="3880104"/>
            <a:ext cx="4648200" cy="2825496"/>
          </a:xfrm>
        </p:spPr>
        <p:txBody>
          <a:bodyPr anchor="t"/>
          <a:lstStyle/>
          <a:p>
            <a:endParaRPr lang="en-US" sz="1000" dirty="0" smtClean="0">
              <a:solidFill>
                <a:srgbClr val="A0B323"/>
              </a:solidFill>
              <a:latin typeface="Trebuchet MS" pitchFamily="34" charset="0"/>
              <a:ea typeface="ＭＳ Ｐゴシック"/>
              <a:cs typeface="Trebuchet MS" pitchFamily="34" charset="0"/>
            </a:endParaRPr>
          </a:p>
          <a:p>
            <a:pPr marL="396875" indent="-396875"/>
            <a:r>
              <a:rPr lang="en-US" sz="2800" b="0" dirty="0" smtClean="0">
                <a:solidFill>
                  <a:schemeClr val="accent2"/>
                </a:solidFill>
                <a:latin typeface="Trebuchet MS" pitchFamily="34" charset="0"/>
                <a:ea typeface="ＭＳ Ｐゴシック"/>
                <a:cs typeface="Trebuchet MS" pitchFamily="34" charset="0"/>
              </a:rPr>
              <a:t>RISING BASELINES </a:t>
            </a:r>
            <a:r>
              <a:rPr lang="en-US" sz="2800" b="0" dirty="0" smtClean="0">
                <a:latin typeface="Trebuchet MS" pitchFamily="34" charset="0"/>
                <a:ea typeface="ＭＳ Ｐゴシック"/>
                <a:cs typeface="Trebuchet MS" pitchFamily="34" charset="0"/>
                <a:sym typeface="Wingdings"/>
              </a:rPr>
              <a:t> need:</a:t>
            </a:r>
          </a:p>
          <a:p>
            <a:pPr marL="396875" indent="-396875">
              <a:buFont typeface="Arial" pitchFamily="34" charset="0"/>
              <a:buChar char="•"/>
            </a:pPr>
            <a:r>
              <a:rPr lang="en-US" sz="2800" b="0" dirty="0" smtClean="0">
                <a:latin typeface="Trebuchet MS" pitchFamily="34" charset="0"/>
                <a:ea typeface="ＭＳ Ｐゴシック"/>
                <a:cs typeface="Trebuchet MS" pitchFamily="34" charset="0"/>
                <a:sym typeface="Wingdings"/>
              </a:rPr>
              <a:t>New sources of savings</a:t>
            </a:r>
          </a:p>
          <a:p>
            <a:pPr marL="396875" indent="-396875">
              <a:buFont typeface="Arial" pitchFamily="34" charset="0"/>
              <a:buChar char="•"/>
            </a:pPr>
            <a:r>
              <a:rPr lang="en-US" sz="2800" b="0" dirty="0" smtClean="0">
                <a:latin typeface="Trebuchet MS" pitchFamily="34" charset="0"/>
                <a:ea typeface="ＭＳ Ｐゴシック"/>
                <a:cs typeface="Trebuchet MS" pitchFamily="34" charset="0"/>
                <a:sym typeface="Wingdings"/>
              </a:rPr>
              <a:t>Transition strategies </a:t>
            </a:r>
          </a:p>
          <a:p>
            <a:pPr marL="396875" indent="-396875">
              <a:buFont typeface="Arial" pitchFamily="34" charset="0"/>
              <a:buChar char="•"/>
            </a:pPr>
            <a:r>
              <a:rPr lang="en-US" sz="2800" b="0" dirty="0" smtClean="0">
                <a:latin typeface="Trebuchet MS" pitchFamily="34" charset="0"/>
                <a:ea typeface="ＭＳ Ｐゴシック"/>
                <a:cs typeface="Trebuchet MS" pitchFamily="34" charset="0"/>
                <a:sym typeface="Wingdings"/>
              </a:rPr>
              <a:t>Incentives to innovate</a:t>
            </a:r>
          </a:p>
          <a:p>
            <a:pPr marL="396875" indent="-396875">
              <a:buFont typeface="Arial" pitchFamily="34" charset="0"/>
              <a:buChar char="•"/>
            </a:pPr>
            <a:r>
              <a:rPr lang="en-US" sz="2800" b="0" dirty="0" smtClean="0">
                <a:latin typeface="Trebuchet MS" pitchFamily="34" charset="0"/>
                <a:ea typeface="ＭＳ Ｐゴシック"/>
                <a:cs typeface="Trebuchet MS" pitchFamily="34" charset="0"/>
                <a:sym typeface="Wingdings"/>
              </a:rPr>
              <a:t>Different cost-effectiveness screening</a:t>
            </a:r>
            <a:endParaRPr lang="en-US" sz="1500" dirty="0" smtClean="0">
              <a:latin typeface="Trebuchet MS" pitchFamily="34" charset="0"/>
              <a:ea typeface="ＭＳ Ｐゴシック"/>
              <a:cs typeface="Trebuchet MS" pitchFamily="34" charset="0"/>
            </a:endParaRPr>
          </a:p>
          <a:p>
            <a:endParaRPr lang="en-US" sz="2000" dirty="0" smtClean="0">
              <a:latin typeface="Trebuchet MS" pitchFamily="34" charset="0"/>
              <a:ea typeface="ＭＳ Ｐゴシック"/>
              <a:cs typeface="Trebuchet MS" pitchFamily="34" charset="0"/>
            </a:endParaRPr>
          </a:p>
        </p:txBody>
      </p:sp>
      <p:sp>
        <p:nvSpPr>
          <p:cNvPr id="7" name="Slide Number Placeholder 6"/>
          <p:cNvSpPr>
            <a:spLocks noGrp="1"/>
          </p:cNvSpPr>
          <p:nvPr>
            <p:ph type="sldNum" sz="quarter" idx="12"/>
          </p:nvPr>
        </p:nvSpPr>
        <p:spPr/>
        <p:txBody>
          <a:bodyPr/>
          <a:lstStyle/>
          <a:p>
            <a:pPr>
              <a:defRPr/>
            </a:pPr>
            <a:fld id="{2853A2A8-37D7-417F-AB32-CE8379486A40}" type="slidenum">
              <a:rPr lang="en-US" smtClean="0"/>
              <a:pPr>
                <a:defRPr/>
              </a:pPr>
              <a:t>14</a:t>
            </a:fld>
            <a:endParaRPr lang="en-US" dirty="0"/>
          </a:p>
        </p:txBody>
      </p:sp>
      <p:pic>
        <p:nvPicPr>
          <p:cNvPr id="1032" name="Picture 8" descr="C:\Documents and Settings\scoakley.NEEP\Local Settings\Temporary Internet Files\Content.IE5\ZB37PX20\MPj04372640000[1].jpg"/>
          <p:cNvPicPr>
            <a:picLocks noChangeAspect="1" noChangeArrowheads="1"/>
          </p:cNvPicPr>
          <p:nvPr/>
        </p:nvPicPr>
        <p:blipFill>
          <a:blip r:embed="rId3"/>
          <a:srcRect/>
          <a:stretch>
            <a:fillRect/>
          </a:stretch>
        </p:blipFill>
        <p:spPr bwMode="auto">
          <a:xfrm>
            <a:off x="0" y="5470144"/>
            <a:ext cx="3352800" cy="2302256"/>
          </a:xfrm>
          <a:prstGeom prst="rect">
            <a:avLst/>
          </a:prstGeom>
          <a:noFill/>
        </p:spPr>
      </p:pic>
      <p:sp>
        <p:nvSpPr>
          <p:cNvPr id="15" name="Text Placeholder 10"/>
          <p:cNvSpPr>
            <a:spLocks noGrp="1"/>
          </p:cNvSpPr>
          <p:nvPr>
            <p:ph type="body" idx="1"/>
          </p:nvPr>
        </p:nvSpPr>
        <p:spPr>
          <a:xfrm>
            <a:off x="457200" y="1905000"/>
            <a:ext cx="4389438" cy="3826764"/>
          </a:xfrm>
        </p:spPr>
        <p:txBody>
          <a:bodyPr anchor="t"/>
          <a:lstStyle/>
          <a:p>
            <a:pPr marL="396875" indent="-396875"/>
            <a:r>
              <a:rPr lang="en-US" sz="2800" b="0" dirty="0" smtClean="0">
                <a:solidFill>
                  <a:schemeClr val="accent2"/>
                </a:solidFill>
                <a:latin typeface="Trebuchet MS" pitchFamily="34" charset="0"/>
                <a:ea typeface="ＭＳ Ｐゴシック"/>
                <a:cs typeface="Trebuchet MS" pitchFamily="34" charset="0"/>
              </a:rPr>
              <a:t>ATTRIBUTION</a:t>
            </a:r>
            <a:r>
              <a:rPr lang="en-US" sz="2800" b="0" dirty="0" smtClean="0">
                <a:latin typeface="Trebuchet MS" pitchFamily="34" charset="0"/>
                <a:ea typeface="ＭＳ Ｐゴシック"/>
                <a:cs typeface="Trebuchet MS" pitchFamily="34" charset="0"/>
              </a:rPr>
              <a:t> </a:t>
            </a:r>
            <a:r>
              <a:rPr lang="en-US" sz="2400" b="0" dirty="0" smtClean="0">
                <a:latin typeface="Trebuchet MS" pitchFamily="34" charset="0"/>
                <a:ea typeface="ＭＳ Ｐゴシック"/>
                <a:cs typeface="Trebuchet MS" pitchFamily="34" charset="0"/>
                <a:sym typeface="Wingdings"/>
              </a:rPr>
              <a:t></a:t>
            </a:r>
            <a:r>
              <a:rPr lang="en-US" sz="2800" b="0" dirty="0" smtClean="0">
                <a:latin typeface="Trebuchet MS" pitchFamily="34" charset="0"/>
                <a:ea typeface="ＭＳ Ｐゴシック"/>
                <a:cs typeface="Trebuchet MS" pitchFamily="34" charset="0"/>
                <a:sym typeface="Wingdings"/>
              </a:rPr>
              <a:t> </a:t>
            </a:r>
            <a:r>
              <a:rPr lang="en-US" sz="2800" b="0" dirty="0" smtClean="0">
                <a:latin typeface="Trebuchet MS" pitchFamily="34" charset="0"/>
                <a:ea typeface="ＭＳ Ｐゴシック"/>
                <a:cs typeface="Trebuchet MS" pitchFamily="34" charset="0"/>
              </a:rPr>
              <a:t>who gets credit for:</a:t>
            </a:r>
          </a:p>
          <a:p>
            <a:pPr marL="396875" indent="-396875">
              <a:buFont typeface="Arial" pitchFamily="34" charset="0"/>
              <a:buChar char="•"/>
            </a:pPr>
            <a:r>
              <a:rPr lang="en-US" sz="2800" b="0" dirty="0" smtClean="0">
                <a:latin typeface="Trebuchet MS" pitchFamily="34" charset="0"/>
                <a:ea typeface="ＭＳ Ｐゴシック"/>
                <a:cs typeface="Trebuchet MS" pitchFamily="34" charset="0"/>
              </a:rPr>
              <a:t>Energy code updates</a:t>
            </a:r>
          </a:p>
          <a:p>
            <a:pPr marL="396875" indent="-396875">
              <a:buFont typeface="Arial" pitchFamily="34" charset="0"/>
              <a:buChar char="•"/>
            </a:pPr>
            <a:r>
              <a:rPr lang="en-US" sz="2800" b="0" dirty="0" smtClean="0">
                <a:latin typeface="Trebuchet MS" pitchFamily="34" charset="0"/>
                <a:ea typeface="ＭＳ Ｐゴシック"/>
                <a:cs typeface="Trebuchet MS" pitchFamily="34" charset="0"/>
              </a:rPr>
              <a:t>Code training/support</a:t>
            </a:r>
          </a:p>
          <a:p>
            <a:pPr marL="396875" indent="-396875">
              <a:buFont typeface="Arial" pitchFamily="34" charset="0"/>
              <a:buChar char="•"/>
            </a:pPr>
            <a:r>
              <a:rPr lang="en-US" sz="2800" b="0" dirty="0" smtClean="0">
                <a:latin typeface="Trebuchet MS" pitchFamily="34" charset="0"/>
                <a:ea typeface="ＭＳ Ｐゴシック"/>
                <a:cs typeface="Trebuchet MS" pitchFamily="34" charset="0"/>
              </a:rPr>
              <a:t>New appliance standards </a:t>
            </a:r>
            <a:r>
              <a:rPr lang="en-US" sz="1500" i="1" dirty="0" smtClean="0">
                <a:latin typeface="Trebuchet MS" pitchFamily="34" charset="0"/>
                <a:ea typeface="ＭＳ Ｐゴシック"/>
                <a:cs typeface="Trebuchet MS" pitchFamily="34" charset="0"/>
              </a:rPr>
              <a:t/>
            </a:r>
            <a:br>
              <a:rPr lang="en-US" sz="1500" i="1" dirty="0" smtClean="0">
                <a:latin typeface="Trebuchet MS" pitchFamily="34" charset="0"/>
                <a:ea typeface="ＭＳ Ｐゴシック"/>
                <a:cs typeface="Trebuchet MS" pitchFamily="34" charset="0"/>
              </a:rPr>
            </a:br>
            <a:endParaRPr lang="en-US" sz="1500" i="1" dirty="0" smtClean="0">
              <a:latin typeface="Trebuchet MS" pitchFamily="34" charset="0"/>
              <a:ea typeface="ＭＳ Ｐゴシック"/>
              <a:cs typeface="Trebuchet MS" pitchFamily="34" charset="0"/>
            </a:endParaRPr>
          </a:p>
          <a:p>
            <a:endParaRPr lang="en-US" sz="2000" dirty="0" smtClean="0">
              <a:latin typeface="Trebuchet MS" pitchFamily="34" charset="0"/>
              <a:ea typeface="ＭＳ Ｐゴシック"/>
              <a:cs typeface="Trebuchet MS" pitchFamily="34" charset="0"/>
            </a:endParaRPr>
          </a:p>
        </p:txBody>
      </p:sp>
      <p:pic>
        <p:nvPicPr>
          <p:cNvPr id="1035" name="Picture 11" descr="C:\Documents and Settings\scoakley.NEEP\Local Settings\Temporary Internet Files\Content.IE5\ZW9GP0PO\MPj04422330000[1].jpg"/>
          <p:cNvPicPr>
            <a:picLocks noChangeAspect="1" noChangeArrowheads="1"/>
          </p:cNvPicPr>
          <p:nvPr/>
        </p:nvPicPr>
        <p:blipFill>
          <a:blip r:embed="rId4"/>
          <a:srcRect t="24324" r="10077"/>
          <a:stretch>
            <a:fillRect/>
          </a:stretch>
        </p:blipFill>
        <p:spPr bwMode="auto">
          <a:xfrm>
            <a:off x="5239680" y="1676400"/>
            <a:ext cx="1770720" cy="2133600"/>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NEEP_POWERPOINTCOVER.jpg"/>
          <p:cNvPicPr>
            <a:picLocks noChangeAspect="1"/>
          </p:cNvPicPr>
          <p:nvPr/>
        </p:nvPicPr>
        <p:blipFill>
          <a:blip r:embed="rId3"/>
          <a:srcRect/>
          <a:stretch>
            <a:fillRect/>
          </a:stretch>
        </p:blipFill>
        <p:spPr bwMode="auto">
          <a:xfrm>
            <a:off x="0" y="271463"/>
            <a:ext cx="10058400" cy="7500937"/>
          </a:xfrm>
          <a:prstGeom prst="rect">
            <a:avLst/>
          </a:prstGeom>
          <a:noFill/>
          <a:ln w="9525">
            <a:noFill/>
            <a:miter lim="800000"/>
            <a:headEnd/>
            <a:tailEnd/>
          </a:ln>
        </p:spPr>
      </p:pic>
      <p:sp>
        <p:nvSpPr>
          <p:cNvPr id="11267" name="Title 1"/>
          <p:cNvSpPr>
            <a:spLocks noGrp="1"/>
          </p:cNvSpPr>
          <p:nvPr>
            <p:ph type="ctrTitle"/>
          </p:nvPr>
        </p:nvSpPr>
        <p:spPr>
          <a:xfrm>
            <a:off x="0" y="1676400"/>
            <a:ext cx="10058400" cy="1235075"/>
          </a:xfrm>
        </p:spPr>
        <p:txBody>
          <a:bodyPr/>
          <a:lstStyle/>
          <a:p>
            <a:pPr algn="ctr" eaLnBrk="1" hangingPunct="1"/>
            <a:r>
              <a:rPr lang="en-US" sz="4500" b="1" cap="none" dirty="0" smtClean="0">
                <a:latin typeface="Trebuchet MS" pitchFamily="34" charset="0"/>
                <a:ea typeface="ＭＳ Ｐゴシック"/>
                <a:cs typeface="Trebuchet MS" pitchFamily="34" charset="0"/>
              </a:rPr>
              <a:t/>
            </a:r>
            <a:br>
              <a:rPr lang="en-US" sz="4500" b="1" cap="none" dirty="0" smtClean="0">
                <a:latin typeface="Trebuchet MS" pitchFamily="34" charset="0"/>
                <a:ea typeface="ＭＳ Ｐゴシック"/>
                <a:cs typeface="Trebuchet MS" pitchFamily="34" charset="0"/>
              </a:rPr>
            </a:br>
            <a:r>
              <a:rPr lang="en-US" sz="4500" cap="none" dirty="0" smtClean="0">
                <a:latin typeface="Trebuchet MS" pitchFamily="34" charset="0"/>
                <a:ea typeface="ＭＳ Ｐゴシック"/>
                <a:cs typeface="Trebuchet MS" pitchFamily="34" charset="0"/>
              </a:rPr>
              <a:t>THANK YOU</a:t>
            </a:r>
            <a:r>
              <a:rPr lang="en-US" sz="3500" cap="none" dirty="0" smtClean="0">
                <a:latin typeface="Trebuchet MS" pitchFamily="34" charset="0"/>
                <a:ea typeface="ＭＳ Ｐゴシック"/>
                <a:cs typeface="Trebuchet MS" pitchFamily="34" charset="0"/>
              </a:rPr>
              <a:t/>
            </a:r>
            <a:br>
              <a:rPr lang="en-US" sz="3500" cap="none" dirty="0" smtClean="0">
                <a:latin typeface="Trebuchet MS" pitchFamily="34" charset="0"/>
                <a:ea typeface="ＭＳ Ｐゴシック"/>
                <a:cs typeface="Trebuchet MS" pitchFamily="34" charset="0"/>
              </a:rPr>
            </a:br>
            <a:endParaRPr lang="en-US" sz="2500" cap="none" dirty="0" smtClean="0">
              <a:latin typeface="Trebuchet MS" pitchFamily="34" charset="0"/>
              <a:ea typeface="ＭＳ Ｐゴシック"/>
              <a:cs typeface="Trebuchet MS" pitchFamily="34" charset="0"/>
            </a:endParaRPr>
          </a:p>
        </p:txBody>
      </p:sp>
      <p:sp>
        <p:nvSpPr>
          <p:cNvPr id="11268" name="Subtitle 2"/>
          <p:cNvSpPr>
            <a:spLocks noGrp="1"/>
          </p:cNvSpPr>
          <p:nvPr>
            <p:ph type="subTitle" idx="1"/>
          </p:nvPr>
        </p:nvSpPr>
        <p:spPr>
          <a:xfrm>
            <a:off x="2011363" y="2590800"/>
            <a:ext cx="6069012" cy="4292600"/>
          </a:xfrm>
        </p:spPr>
        <p:txBody>
          <a:bodyPr/>
          <a:lstStyle/>
          <a:p>
            <a:pPr eaLnBrk="1" hangingPunct="1"/>
            <a:endParaRPr lang="en-US" sz="2000" dirty="0" smtClean="0">
              <a:solidFill>
                <a:srgbClr val="898989"/>
              </a:solidFill>
              <a:latin typeface="Trebuchet MS" pitchFamily="34" charset="0"/>
              <a:ea typeface="ＭＳ Ｐゴシック"/>
              <a:cs typeface="Trebuchet MS" pitchFamily="34" charset="0"/>
            </a:endParaRPr>
          </a:p>
          <a:p>
            <a:pPr eaLnBrk="1" hangingPunct="1"/>
            <a:r>
              <a:rPr lang="en-US" dirty="0" smtClean="0">
                <a:solidFill>
                  <a:schemeClr val="tx1">
                    <a:lumMod val="50000"/>
                  </a:schemeClr>
                </a:solidFill>
                <a:latin typeface="Trebuchet MS" pitchFamily="34" charset="0"/>
                <a:ea typeface="ＭＳ Ｐゴシック"/>
                <a:cs typeface="Trebuchet MS" pitchFamily="34" charset="0"/>
              </a:rPr>
              <a:t>JIM O’REILLY</a:t>
            </a:r>
          </a:p>
          <a:p>
            <a:pPr eaLnBrk="1" hangingPunct="1"/>
            <a:r>
              <a:rPr lang="en-US" dirty="0" smtClean="0">
                <a:solidFill>
                  <a:schemeClr val="tx1">
                    <a:lumMod val="50000"/>
                  </a:schemeClr>
                </a:solidFill>
                <a:latin typeface="Trebuchet MS" pitchFamily="34" charset="0"/>
                <a:ea typeface="ＭＳ Ｐゴシック"/>
                <a:cs typeface="Trebuchet MS" pitchFamily="34" charset="0"/>
              </a:rPr>
              <a:t>Director of Public Policy</a:t>
            </a:r>
          </a:p>
          <a:p>
            <a:pPr eaLnBrk="1" hangingPunct="1"/>
            <a:r>
              <a:rPr lang="en-US" dirty="0" smtClean="0">
                <a:solidFill>
                  <a:srgbClr val="002060"/>
                </a:solidFill>
                <a:latin typeface="Trebuchet MS" pitchFamily="34" charset="0"/>
                <a:hlinkClick r:id="rId4"/>
              </a:rPr>
              <a:t>joreilly@neep.org</a:t>
            </a:r>
            <a:r>
              <a:rPr lang="en-US" dirty="0" smtClean="0">
                <a:solidFill>
                  <a:srgbClr val="002060"/>
                </a:solidFill>
                <a:latin typeface="Trebuchet MS" pitchFamily="34" charset="0"/>
              </a:rPr>
              <a:t> </a:t>
            </a:r>
          </a:p>
          <a:p>
            <a:pPr eaLnBrk="1" hangingPunct="1"/>
            <a:endParaRPr lang="en-US" dirty="0" smtClean="0">
              <a:solidFill>
                <a:srgbClr val="898989"/>
              </a:solidFill>
              <a:latin typeface="Trebuchet MS" pitchFamily="34" charset="0"/>
              <a:ea typeface="ＭＳ Ｐゴシック"/>
              <a:cs typeface="Trebuchet MS" pitchFamily="34" charset="0"/>
            </a:endParaRPr>
          </a:p>
          <a:p>
            <a:pPr eaLnBrk="1" hangingPunct="1"/>
            <a:endParaRPr lang="en-US" sz="2000" dirty="0" smtClean="0">
              <a:solidFill>
                <a:srgbClr val="898989"/>
              </a:solidFill>
              <a:latin typeface="Trebuchet MS" pitchFamily="34" charset="0"/>
              <a:ea typeface="ＭＳ Ｐゴシック"/>
              <a:cs typeface="Trebuchet MS" pitchFamily="34" charset="0"/>
            </a:endParaRPr>
          </a:p>
          <a:p>
            <a:pPr eaLnBrk="1" hangingPunct="1"/>
            <a:r>
              <a:rPr lang="en-US" sz="1800" dirty="0" smtClean="0">
                <a:solidFill>
                  <a:schemeClr val="tx1">
                    <a:lumMod val="50000"/>
                  </a:schemeClr>
                </a:solidFill>
                <a:latin typeface="Trebuchet MS" pitchFamily="34" charset="0"/>
                <a:ea typeface="ＭＳ Ｐゴシック"/>
                <a:cs typeface="Trebuchet MS" pitchFamily="34" charset="0"/>
              </a:rPr>
              <a:t>91 Hartwell Avenue   Lexington, MA 02421 </a:t>
            </a:r>
          </a:p>
          <a:p>
            <a:pPr eaLnBrk="1" hangingPunct="1"/>
            <a:r>
              <a:rPr lang="en-US" sz="1800" dirty="0" smtClean="0">
                <a:solidFill>
                  <a:schemeClr val="tx1">
                    <a:lumMod val="50000"/>
                  </a:schemeClr>
                </a:solidFill>
                <a:latin typeface="Trebuchet MS" pitchFamily="34" charset="0"/>
                <a:ea typeface="ＭＳ Ｐゴシック"/>
                <a:cs typeface="Trebuchet MS" pitchFamily="34" charset="0"/>
              </a:rPr>
              <a:t>P: 781.860.9177</a:t>
            </a:r>
          </a:p>
          <a:p>
            <a:pPr eaLnBrk="1" hangingPunct="1"/>
            <a:r>
              <a:rPr lang="en-US" sz="1800" dirty="0" smtClean="0">
                <a:solidFill>
                  <a:schemeClr val="accent1"/>
                </a:solidFill>
                <a:latin typeface="Trebuchet MS" pitchFamily="34" charset="0"/>
                <a:ea typeface="ＭＳ Ｐゴシック"/>
                <a:cs typeface="Trebuchet MS" pitchFamily="34" charset="0"/>
              </a:rPr>
              <a:t>www.neep.org</a:t>
            </a:r>
          </a:p>
        </p:txBody>
      </p:sp>
      <p:sp>
        <p:nvSpPr>
          <p:cNvPr id="5" name="Slide Number Placeholder 4"/>
          <p:cNvSpPr>
            <a:spLocks noGrp="1"/>
          </p:cNvSpPr>
          <p:nvPr>
            <p:ph type="sldNum" sz="quarter" idx="12"/>
          </p:nvPr>
        </p:nvSpPr>
        <p:spPr/>
        <p:txBody>
          <a:bodyPr/>
          <a:lstStyle/>
          <a:p>
            <a:pPr>
              <a:defRPr/>
            </a:pPr>
            <a:fld id="{F328ADA1-FB3C-4A00-A7D0-F3FAAF27E7F3}" type="slidenum">
              <a:rPr lang="en-US" smtClean="0"/>
              <a:pPr>
                <a:defRPr/>
              </a:pPr>
              <a:t>15</a:t>
            </a:fld>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Norhteast midatlantic map.jpg"/>
          <p:cNvPicPr>
            <a:picLocks noChangeAspect="1"/>
          </p:cNvPicPr>
          <p:nvPr/>
        </p:nvPicPr>
        <p:blipFill>
          <a:blip r:embed="rId3"/>
          <a:srcRect/>
          <a:stretch>
            <a:fillRect/>
          </a:stretch>
        </p:blipFill>
        <p:spPr bwMode="auto">
          <a:xfrm>
            <a:off x="6096000" y="2262188"/>
            <a:ext cx="3306763" cy="4008437"/>
          </a:xfrm>
          <a:prstGeom prst="rect">
            <a:avLst/>
          </a:prstGeom>
          <a:noFill/>
          <a:ln w="9525">
            <a:noFill/>
            <a:miter lim="800000"/>
            <a:headEnd/>
            <a:tailEnd/>
          </a:ln>
        </p:spPr>
      </p:pic>
      <p:sp>
        <p:nvSpPr>
          <p:cNvPr id="2" name="Title 1"/>
          <p:cNvSpPr>
            <a:spLocks noGrp="1"/>
          </p:cNvSpPr>
          <p:nvPr>
            <p:ph type="title"/>
          </p:nvPr>
        </p:nvSpPr>
        <p:spPr>
          <a:xfrm>
            <a:off x="503238" y="304800"/>
            <a:ext cx="9051925" cy="1295400"/>
          </a:xfrm>
        </p:spPr>
        <p:txBody>
          <a:bodyPr/>
          <a:lstStyle/>
          <a:p>
            <a:pPr eaLnBrk="1" hangingPunct="1">
              <a:spcBef>
                <a:spcPct val="20000"/>
              </a:spcBef>
              <a:defRPr/>
            </a:pPr>
            <a:r>
              <a:rPr lang="en-US" sz="3000" dirty="0" smtClean="0">
                <a:latin typeface="Trebuchet MS" pitchFamily="34" charset="0"/>
                <a:ea typeface="ＭＳ Ｐゴシック"/>
                <a:cs typeface="Trebuchet MS" pitchFamily="34" charset="0"/>
              </a:rPr>
              <a:t>NORTHEAST ENERGY EFFICIENCY PARTNERSHIPS</a:t>
            </a:r>
            <a:br>
              <a:rPr lang="en-US" sz="3000" dirty="0" smtClean="0">
                <a:latin typeface="Trebuchet MS" pitchFamily="34" charset="0"/>
                <a:ea typeface="ＭＳ Ｐゴシック"/>
                <a:cs typeface="Trebuchet MS" pitchFamily="34" charset="0"/>
              </a:rPr>
            </a:br>
            <a:r>
              <a:rPr lang="en-US" sz="2000" b="1" i="1" cap="none" dirty="0" smtClean="0">
                <a:latin typeface="Trebuchet MS" pitchFamily="34" charset="0"/>
                <a:ea typeface="ＭＳ Ｐゴシック"/>
                <a:cs typeface="Trebuchet MS" pitchFamily="34" charset="0"/>
              </a:rPr>
              <a:t>“Accelerating Energy Efficiency”</a:t>
            </a:r>
            <a:endParaRPr lang="en-US" sz="2000" dirty="0"/>
          </a:p>
        </p:txBody>
      </p:sp>
      <p:sp>
        <p:nvSpPr>
          <p:cNvPr id="3076" name="Slide Number Placeholder 4"/>
          <p:cNvSpPr>
            <a:spLocks noGrp="1"/>
          </p:cNvSpPr>
          <p:nvPr>
            <p:ph type="sldNum" sz="quarter" idx="12"/>
          </p:nvPr>
        </p:nvSpPr>
        <p:spPr bwMode="auto">
          <a:noFill/>
          <a:ln>
            <a:miter lim="800000"/>
            <a:headEnd/>
            <a:tailEnd/>
          </a:ln>
        </p:spPr>
        <p:txBody>
          <a:bodyPr/>
          <a:lstStyle/>
          <a:p>
            <a:fld id="{1EABFB8A-002B-4A82-8F8D-5B30D5F26104}" type="slidenum">
              <a:rPr lang="en-US" smtClean="0"/>
              <a:pPr/>
              <a:t>1</a:t>
            </a:fld>
            <a:endParaRPr lang="en-US" dirty="0" smtClean="0"/>
          </a:p>
        </p:txBody>
      </p:sp>
      <p:sp>
        <p:nvSpPr>
          <p:cNvPr id="3" name="Content Placeholder 2"/>
          <p:cNvSpPr>
            <a:spLocks noGrp="1"/>
          </p:cNvSpPr>
          <p:nvPr>
            <p:ph sz="half" idx="1"/>
          </p:nvPr>
        </p:nvSpPr>
        <p:spPr>
          <a:xfrm>
            <a:off x="503238" y="1881188"/>
            <a:ext cx="8412162" cy="5129212"/>
          </a:xfrm>
        </p:spPr>
        <p:txBody>
          <a:bodyPr/>
          <a:lstStyle/>
          <a:p>
            <a:pPr marL="380955" indent="-380955">
              <a:buFont typeface="Arial" charset="0"/>
              <a:buNone/>
              <a:defRPr/>
            </a:pPr>
            <a:r>
              <a:rPr lang="en-US" sz="2250" b="1" dirty="0" smtClean="0">
                <a:solidFill>
                  <a:schemeClr val="accent2"/>
                </a:solidFill>
                <a:latin typeface="Trebuchet MS" pitchFamily="34" charset="0"/>
              </a:rPr>
              <a:t>MISSION</a:t>
            </a:r>
          </a:p>
          <a:p>
            <a:pPr marL="0">
              <a:spcBef>
                <a:spcPts val="0"/>
              </a:spcBef>
              <a:buFont typeface="Arial" charset="0"/>
              <a:buNone/>
              <a:defRPr/>
            </a:pPr>
            <a:r>
              <a:rPr lang="en-US" sz="2300" dirty="0" smtClean="0">
                <a:solidFill>
                  <a:schemeClr val="tx1">
                    <a:lumMod val="50000"/>
                  </a:schemeClr>
                </a:solidFill>
                <a:latin typeface="Trebuchet MS" pitchFamily="34" charset="0"/>
              </a:rPr>
              <a:t>Accelerate the efficient use of energy in the Northeast </a:t>
            </a:r>
          </a:p>
          <a:p>
            <a:pPr marL="0">
              <a:spcBef>
                <a:spcPts val="0"/>
              </a:spcBef>
              <a:buFont typeface="Arial" charset="0"/>
              <a:buNone/>
              <a:defRPr/>
            </a:pPr>
            <a:r>
              <a:rPr lang="en-US" sz="2300" dirty="0" smtClean="0">
                <a:solidFill>
                  <a:schemeClr val="tx1">
                    <a:lumMod val="50000"/>
                  </a:schemeClr>
                </a:solidFill>
                <a:latin typeface="Trebuchet MS" pitchFamily="34" charset="0"/>
              </a:rPr>
              <a:t>and Mid-Atlantic Regions</a:t>
            </a:r>
          </a:p>
          <a:p>
            <a:pPr marL="380955" indent="-380955">
              <a:buFont typeface="Arial" charset="0"/>
              <a:buNone/>
              <a:defRPr/>
            </a:pPr>
            <a:endParaRPr lang="en-US" sz="1000" b="1" dirty="0" smtClean="0">
              <a:solidFill>
                <a:schemeClr val="accent2"/>
              </a:solidFill>
              <a:latin typeface="Trebuchet MS" pitchFamily="34" charset="0"/>
            </a:endParaRPr>
          </a:p>
          <a:p>
            <a:pPr marL="380955" indent="-380955">
              <a:buFont typeface="Arial" charset="0"/>
              <a:buNone/>
              <a:defRPr/>
            </a:pPr>
            <a:r>
              <a:rPr lang="en-US" sz="2250" b="1" dirty="0" smtClean="0">
                <a:solidFill>
                  <a:schemeClr val="accent2"/>
                </a:solidFill>
                <a:latin typeface="Trebuchet MS" pitchFamily="34" charset="0"/>
              </a:rPr>
              <a:t>APPROACH</a:t>
            </a:r>
          </a:p>
          <a:p>
            <a:pPr marL="340485" indent="-340485">
              <a:buNone/>
            </a:pPr>
            <a:r>
              <a:rPr lang="en-US" sz="2300" dirty="0" smtClean="0">
                <a:solidFill>
                  <a:srgbClr val="303030"/>
                </a:solidFill>
                <a:latin typeface="Trebuchet MS" pitchFamily="-123" charset="0"/>
                <a:ea typeface="Trebuchet MS" pitchFamily="-123" charset="0"/>
                <a:cs typeface="Trebuchet MS" pitchFamily="-123" charset="0"/>
              </a:rPr>
              <a:t>Overcome barriers to efficiency through </a:t>
            </a:r>
          </a:p>
          <a:p>
            <a:pPr marL="340485" indent="-340485">
              <a:buNone/>
            </a:pPr>
            <a:r>
              <a:rPr lang="en-US" sz="2300" b="1" i="1" dirty="0" smtClean="0">
                <a:solidFill>
                  <a:srgbClr val="303030"/>
                </a:solidFill>
                <a:latin typeface="Trebuchet MS" pitchFamily="-123" charset="0"/>
                <a:ea typeface="Trebuchet MS" pitchFamily="-123" charset="0"/>
                <a:cs typeface="Trebuchet MS" pitchFamily="-123" charset="0"/>
              </a:rPr>
              <a:t>   Collaboration, Education &amp; Advocacy</a:t>
            </a:r>
          </a:p>
          <a:p>
            <a:pPr marL="380955" indent="-380955">
              <a:buFont typeface="Arial" charset="0"/>
              <a:buNone/>
              <a:defRPr/>
            </a:pPr>
            <a:endParaRPr lang="en-US" sz="1000" b="1" dirty="0" smtClean="0">
              <a:solidFill>
                <a:schemeClr val="accent2"/>
              </a:solidFill>
              <a:latin typeface="Trebuchet MS" pitchFamily="34" charset="0"/>
            </a:endParaRPr>
          </a:p>
          <a:p>
            <a:pPr marL="0" eaLnBrk="1" hangingPunct="1">
              <a:buFont typeface="Arial" charset="0"/>
              <a:buNone/>
              <a:defRPr/>
            </a:pPr>
            <a:r>
              <a:rPr lang="en-US" sz="2250" b="1" dirty="0" smtClean="0">
                <a:solidFill>
                  <a:schemeClr val="accent2"/>
                </a:solidFill>
                <a:latin typeface="Trebuchet MS" pitchFamily="34" charset="0"/>
                <a:ea typeface="ＭＳ Ｐゴシック" charset="-128"/>
                <a:cs typeface="Trebuchet MS" pitchFamily="34" charset="0"/>
              </a:rPr>
              <a:t>VISION</a:t>
            </a:r>
          </a:p>
          <a:p>
            <a:pPr marL="340485" indent="-340485">
              <a:spcBef>
                <a:spcPct val="0"/>
              </a:spcBef>
              <a:buNone/>
            </a:pPr>
            <a:r>
              <a:rPr lang="en-US" sz="2300" dirty="0" smtClean="0">
                <a:solidFill>
                  <a:srgbClr val="303030"/>
                </a:solidFill>
                <a:latin typeface="Trebuchet MS" pitchFamily="-123" charset="0"/>
                <a:ea typeface="Trebuchet MS" pitchFamily="-123" charset="0"/>
                <a:cs typeface="Trebuchet MS" pitchFamily="-123" charset="0"/>
              </a:rPr>
              <a:t>Transform the way we think about </a:t>
            </a:r>
          </a:p>
          <a:p>
            <a:pPr marL="340485" indent="-340485">
              <a:spcBef>
                <a:spcPct val="0"/>
              </a:spcBef>
              <a:buNone/>
            </a:pPr>
            <a:r>
              <a:rPr lang="en-US" sz="2300" dirty="0" smtClean="0">
                <a:solidFill>
                  <a:srgbClr val="303030"/>
                </a:solidFill>
                <a:latin typeface="Trebuchet MS" pitchFamily="-123" charset="0"/>
                <a:ea typeface="Trebuchet MS" pitchFamily="-123" charset="0"/>
                <a:cs typeface="Trebuchet MS" pitchFamily="-123" charset="0"/>
              </a:rPr>
              <a:t>and use energy in the world around us.   </a:t>
            </a:r>
          </a:p>
          <a:p>
            <a:pPr marL="228574" indent="-228574">
              <a:spcBef>
                <a:spcPts val="300"/>
              </a:spcBef>
              <a:buFont typeface="Arial" charset="0"/>
              <a:buNone/>
              <a:defRPr/>
            </a:pPr>
            <a:endParaRPr lang="en-US" sz="2300" dirty="0" smtClean="0">
              <a:latin typeface="Trebuchet MS" pitchFamily="34" charset="0"/>
            </a:endParaRPr>
          </a:p>
          <a:p>
            <a:pPr marL="60318">
              <a:buFont typeface="Arial" charset="0"/>
              <a:buNone/>
              <a:defRPr/>
            </a:pPr>
            <a:endParaRPr lang="en-US" sz="2300" dirty="0" smtClean="0">
              <a:latin typeface="Trebuchet MS" pitchFamily="34" charset="0"/>
            </a:endParaRPr>
          </a:p>
          <a:p>
            <a:pPr>
              <a:defRPr/>
            </a:pPr>
            <a:endParaRPr lang="en-US" sz="23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533400" y="457200"/>
            <a:ext cx="8229600" cy="908050"/>
          </a:xfrm>
        </p:spPr>
        <p:txBody>
          <a:bodyPr/>
          <a:lstStyle/>
          <a:p>
            <a:pPr>
              <a:defRPr/>
            </a:pPr>
            <a:r>
              <a:rPr lang="en-US" sz="3200" dirty="0" smtClean="0"/>
              <a:t>CODES/STANDARDS BECOMING A PRIORITY</a:t>
            </a:r>
            <a:endParaRPr lang="en-US" sz="3200" cap="none" dirty="0" smtClean="0">
              <a:latin typeface="Trebuchet MS" pitchFamily="34" charset="0"/>
              <a:ea typeface="ＭＳ Ｐゴシック" charset="-128"/>
              <a:cs typeface="Trebuchet MS" pitchFamily="34" charset="0"/>
            </a:endParaRPr>
          </a:p>
        </p:txBody>
      </p:sp>
      <p:sp>
        <p:nvSpPr>
          <p:cNvPr id="5123" name="Text Placeholder 6"/>
          <p:cNvSpPr>
            <a:spLocks/>
          </p:cNvSpPr>
          <p:nvPr/>
        </p:nvSpPr>
        <p:spPr bwMode="auto">
          <a:xfrm>
            <a:off x="685799" y="1365250"/>
            <a:ext cx="8869364" cy="5637213"/>
          </a:xfrm>
          <a:prstGeom prst="rect">
            <a:avLst/>
          </a:prstGeom>
          <a:noFill/>
          <a:ln w="9525">
            <a:noFill/>
            <a:miter lim="800000"/>
            <a:headEnd/>
            <a:tailEnd/>
          </a:ln>
        </p:spPr>
        <p:txBody>
          <a:bodyPr lIns="101882" tIns="50941" rIns="101882" bIns="50941"/>
          <a:lstStyle/>
          <a:p>
            <a:pPr marL="396875" indent="-396875">
              <a:spcBef>
                <a:spcPts val="600"/>
              </a:spcBef>
              <a:spcAft>
                <a:spcPts val="0"/>
              </a:spcAft>
              <a:buFont typeface="Arial" pitchFamily="34" charset="0"/>
              <a:buChar char="•"/>
            </a:pPr>
            <a:r>
              <a:rPr lang="en-US" sz="2600" dirty="0" smtClean="0">
                <a:solidFill>
                  <a:schemeClr val="accent2"/>
                </a:solidFill>
                <a:latin typeface="Trebuchet MS" pitchFamily="34" charset="0"/>
              </a:rPr>
              <a:t>AGGRESSIVE NEW GOALS BEING SET IN STATES</a:t>
            </a:r>
          </a:p>
          <a:p>
            <a:pPr marL="352425" indent="-352425">
              <a:spcBef>
                <a:spcPts val="600"/>
              </a:spcBef>
              <a:spcAft>
                <a:spcPts val="600"/>
              </a:spcAft>
              <a:buFont typeface="Arial" pitchFamily="34" charset="0"/>
              <a:buChar char="•"/>
            </a:pPr>
            <a:r>
              <a:rPr lang="en-US" sz="2600" dirty="0" smtClean="0">
                <a:solidFill>
                  <a:schemeClr val="accent2"/>
                </a:solidFill>
                <a:latin typeface="Trebuchet MS" pitchFamily="34" charset="0"/>
                <a:cs typeface="Trebuchet MS" pitchFamily="34" charset="0"/>
              </a:rPr>
              <a:t>IDENTIFIED NEED TO GO BROADER, DEEPER</a:t>
            </a:r>
          </a:p>
          <a:p>
            <a:pPr marL="352425" indent="-352425">
              <a:spcBef>
                <a:spcPts val="600"/>
              </a:spcBef>
              <a:spcAft>
                <a:spcPts val="600"/>
              </a:spcAft>
              <a:buFont typeface="Arial" pitchFamily="34" charset="0"/>
              <a:buChar char="•"/>
            </a:pPr>
            <a:r>
              <a:rPr lang="en-US" sz="2600" dirty="0" smtClean="0">
                <a:solidFill>
                  <a:schemeClr val="accent2"/>
                </a:solidFill>
                <a:latin typeface="Trebuchet MS" pitchFamily="34" charset="0"/>
                <a:cs typeface="Trebuchet MS" pitchFamily="34" charset="0"/>
              </a:rPr>
              <a:t>CODES EMPHASIZED IN FEDERAL STIMULUS (ARRA), STANDARDS BY THE NEW ADMINISTRATION</a:t>
            </a:r>
          </a:p>
          <a:p>
            <a:pPr marL="352425" indent="-352425">
              <a:spcBef>
                <a:spcPts val="600"/>
              </a:spcBef>
              <a:spcAft>
                <a:spcPts val="600"/>
              </a:spcAft>
              <a:buFont typeface="Arial" pitchFamily="34" charset="0"/>
              <a:buChar char="•"/>
            </a:pPr>
            <a:r>
              <a:rPr lang="en-US" sz="2600" dirty="0" smtClean="0">
                <a:solidFill>
                  <a:schemeClr val="accent2"/>
                </a:solidFill>
                <a:latin typeface="Trebuchet MS" pitchFamily="34" charset="0"/>
                <a:cs typeface="Trebuchet MS" pitchFamily="34" charset="0"/>
              </a:rPr>
              <a:t>CODES/STANDARDS BECOMING PART OF SBC PROGRAMS (MASS, CT)</a:t>
            </a:r>
          </a:p>
          <a:p>
            <a:pPr marL="352425" indent="-352425">
              <a:spcBef>
                <a:spcPts val="600"/>
              </a:spcBef>
              <a:spcAft>
                <a:spcPts val="600"/>
              </a:spcAft>
              <a:buFont typeface="Arial" pitchFamily="34" charset="0"/>
              <a:buChar char="•"/>
            </a:pPr>
            <a:r>
              <a:rPr lang="en-US" sz="2600" dirty="0" smtClean="0">
                <a:solidFill>
                  <a:schemeClr val="accent2"/>
                </a:solidFill>
                <a:latin typeface="Trebuchet MS" pitchFamily="34" charset="0"/>
                <a:cs typeface="Trebuchet MS" pitchFamily="34" charset="0"/>
              </a:rPr>
              <a:t>COMPLEMENT EE PROGRAMS  </a:t>
            </a:r>
          </a:p>
          <a:p>
            <a:pPr lvl="1">
              <a:buFont typeface="Trebuchet MS" pitchFamily="34" charset="0"/>
              <a:buChar char="―"/>
            </a:pPr>
            <a:endParaRPr lang="en-US" sz="2600" dirty="0" smtClean="0">
              <a:solidFill>
                <a:schemeClr val="accent2"/>
              </a:solidFill>
              <a:latin typeface="Trebuchet MS" pitchFamily="34" charset="0"/>
              <a:cs typeface="Trebuchet MS" pitchFamily="34" charset="0"/>
            </a:endParaRPr>
          </a:p>
          <a:p>
            <a:pPr marL="860425" lvl="1" indent="-352425">
              <a:spcBef>
                <a:spcPts val="600"/>
              </a:spcBef>
              <a:spcAft>
                <a:spcPts val="600"/>
              </a:spcAft>
            </a:pPr>
            <a:endParaRPr lang="en-US" sz="2400" dirty="0">
              <a:latin typeface="Trebuchet MS" pitchFamily="34" charset="0"/>
            </a:endParaRPr>
          </a:p>
        </p:txBody>
      </p:sp>
      <p:sp>
        <p:nvSpPr>
          <p:cNvPr id="4" name="Slide Number Placeholder 3"/>
          <p:cNvSpPr>
            <a:spLocks noGrp="1"/>
          </p:cNvSpPr>
          <p:nvPr>
            <p:ph type="sldNum" sz="quarter" idx="12"/>
          </p:nvPr>
        </p:nvSpPr>
        <p:spPr/>
        <p:txBody>
          <a:bodyPr/>
          <a:lstStyle/>
          <a:p>
            <a:pPr>
              <a:defRPr/>
            </a:pPr>
            <a:fld id="{2919B04D-716C-4EB0-B840-8D2B30F31D6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800" y="2612886"/>
            <a:ext cx="4495800" cy="4110493"/>
          </a:xfrm>
          <a:prstGeom prst="rect">
            <a:avLst/>
          </a:prstGeom>
          <a:solidFill>
            <a:schemeClr val="bg2">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195" name="Text Placeholder 10"/>
          <p:cNvSpPr>
            <a:spLocks noGrp="1"/>
          </p:cNvSpPr>
          <p:nvPr>
            <p:ph type="body" idx="1"/>
          </p:nvPr>
        </p:nvSpPr>
        <p:spPr>
          <a:xfrm>
            <a:off x="503238" y="1905000"/>
            <a:ext cx="4449762" cy="533400"/>
          </a:xfrm>
        </p:spPr>
        <p:txBody>
          <a:bodyPr anchor="t"/>
          <a:lstStyle/>
          <a:p>
            <a:r>
              <a:rPr lang="en-US" sz="2000" dirty="0" smtClean="0">
                <a:solidFill>
                  <a:schemeClr val="accent2"/>
                </a:solidFill>
                <a:latin typeface="Trebuchet MS" pitchFamily="34" charset="0"/>
                <a:ea typeface="ＭＳ Ｐゴシック"/>
                <a:cs typeface="Trebuchet MS" pitchFamily="34" charset="0"/>
              </a:rPr>
              <a:t>APPLIANCE STANDARDS</a:t>
            </a:r>
          </a:p>
        </p:txBody>
      </p:sp>
      <p:sp>
        <p:nvSpPr>
          <p:cNvPr id="8197" name="TextBox 4"/>
          <p:cNvSpPr txBox="1">
            <a:spLocks noChangeArrowheads="1"/>
          </p:cNvSpPr>
          <p:nvPr/>
        </p:nvSpPr>
        <p:spPr bwMode="auto">
          <a:xfrm>
            <a:off x="4953000" y="1905000"/>
            <a:ext cx="4602163" cy="707886"/>
          </a:xfrm>
          <a:prstGeom prst="rect">
            <a:avLst/>
          </a:prstGeom>
          <a:noFill/>
          <a:ln w="9525">
            <a:noFill/>
            <a:miter lim="800000"/>
            <a:headEnd/>
            <a:tailEnd/>
          </a:ln>
        </p:spPr>
        <p:txBody>
          <a:bodyPr wrap="square">
            <a:spAutoFit/>
          </a:bodyPr>
          <a:lstStyle/>
          <a:p>
            <a:r>
              <a:rPr lang="en-US" sz="2000" b="1" dirty="0">
                <a:solidFill>
                  <a:schemeClr val="accent2"/>
                </a:solidFill>
                <a:latin typeface="Trebuchet MS" pitchFamily="34" charset="0"/>
              </a:rPr>
              <a:t>BUILDING </a:t>
            </a:r>
            <a:r>
              <a:rPr lang="en-US" sz="2000" b="1" dirty="0" smtClean="0">
                <a:solidFill>
                  <a:schemeClr val="accent2"/>
                </a:solidFill>
                <a:latin typeface="Trebuchet MS" pitchFamily="34" charset="0"/>
              </a:rPr>
              <a:t>ENERGY CODES</a:t>
            </a:r>
            <a:endParaRPr lang="en-US" sz="2000" b="1" dirty="0">
              <a:solidFill>
                <a:schemeClr val="accent2"/>
              </a:solidFill>
              <a:latin typeface="Trebuchet MS" pitchFamily="34" charset="0"/>
            </a:endParaRPr>
          </a:p>
          <a:p>
            <a:pPr marL="228600" indent="-228600"/>
            <a:endParaRPr lang="en-US" sz="2000" b="1" i="1" dirty="0" smtClean="0">
              <a:solidFill>
                <a:schemeClr val="tx1">
                  <a:lumMod val="50000"/>
                </a:schemeClr>
              </a:solidFill>
              <a:latin typeface="Trebuchet MS" pitchFamily="34" charset="0"/>
            </a:endParaRPr>
          </a:p>
        </p:txBody>
      </p:sp>
      <p:pic>
        <p:nvPicPr>
          <p:cNvPr id="8198" name="Picture 10"/>
          <p:cNvPicPr>
            <a:picLocks noChangeAspect="1" noChangeArrowheads="1"/>
          </p:cNvPicPr>
          <p:nvPr/>
        </p:nvPicPr>
        <p:blipFill>
          <a:blip r:embed="rId3"/>
          <a:srcRect/>
          <a:stretch>
            <a:fillRect/>
          </a:stretch>
        </p:blipFill>
        <p:spPr bwMode="auto">
          <a:xfrm>
            <a:off x="4953000" y="2612886"/>
            <a:ext cx="4602163" cy="4110494"/>
          </a:xfrm>
          <a:prstGeom prst="rect">
            <a:avLst/>
          </a:prstGeom>
          <a:noFill/>
          <a:ln w="9525">
            <a:solidFill>
              <a:schemeClr val="tx1"/>
            </a:solidFill>
            <a:miter lim="800000"/>
            <a:headEnd/>
            <a:tailEnd/>
          </a:ln>
        </p:spPr>
      </p:pic>
      <p:grpSp>
        <p:nvGrpSpPr>
          <p:cNvPr id="2" name="Group 12"/>
          <p:cNvGrpSpPr/>
          <p:nvPr/>
        </p:nvGrpSpPr>
        <p:grpSpPr>
          <a:xfrm>
            <a:off x="762001" y="2895600"/>
            <a:ext cx="3809999" cy="3581400"/>
            <a:chOff x="762001" y="3886200"/>
            <a:chExt cx="3505199" cy="3228974"/>
          </a:xfrm>
        </p:grpSpPr>
        <p:graphicFrame>
          <p:nvGraphicFramePr>
            <p:cNvPr id="6" name="Diagram 5"/>
            <p:cNvGraphicFramePr/>
            <p:nvPr/>
          </p:nvGraphicFramePr>
          <p:xfrm>
            <a:off x="762001" y="3886200"/>
            <a:ext cx="3505199" cy="3228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p:cNvSpPr/>
            <p:nvPr/>
          </p:nvSpPr>
          <p:spPr>
            <a:xfrm>
              <a:off x="762001" y="5867400"/>
              <a:ext cx="1447800" cy="1247774"/>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1752600" y="4953000"/>
              <a:ext cx="1752600" cy="9144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2060"/>
                  </a:solidFill>
                </a:rPr>
                <a:t>Consumer Products</a:t>
              </a:r>
              <a:endParaRPr lang="en-US" sz="2000" dirty="0">
                <a:solidFill>
                  <a:srgbClr val="002060"/>
                </a:solidFill>
              </a:endParaRPr>
            </a:p>
          </p:txBody>
        </p:sp>
      </p:grpSp>
      <p:sp>
        <p:nvSpPr>
          <p:cNvPr id="11" name="Title 9"/>
          <p:cNvSpPr txBox="1">
            <a:spLocks/>
          </p:cNvSpPr>
          <p:nvPr/>
        </p:nvSpPr>
        <p:spPr bwMode="auto">
          <a:xfrm>
            <a:off x="503238" y="311150"/>
            <a:ext cx="8183561"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marL="0" marR="0" lvl="0" indent="0" algn="l" defTabSz="508000" rtl="0" eaLnBrk="0" fontAlgn="base" latinLnBrk="0" hangingPunct="0">
              <a:lnSpc>
                <a:spcPct val="100000"/>
              </a:lnSpc>
              <a:spcBef>
                <a:spcPct val="0"/>
              </a:spcBef>
              <a:spcAft>
                <a:spcPct val="0"/>
              </a:spcAft>
              <a:buClrTx/>
              <a:buSzTx/>
              <a:buFontTx/>
              <a:buNone/>
              <a:tabLst/>
              <a:defRPr/>
            </a:pPr>
            <a:r>
              <a:rPr kumimoji="0" lang="en-US" sz="3600" b="0" i="0" u="none" strike="noStrike" kern="1200" cap="all" spc="0" normalizeH="0" baseline="0" noProof="0" dirty="0" smtClean="0">
                <a:ln>
                  <a:noFill/>
                </a:ln>
                <a:solidFill>
                  <a:schemeClr val="accent1"/>
                </a:solidFill>
                <a:effectLst/>
                <a:uLnTx/>
                <a:uFillTx/>
                <a:latin typeface="Trebuchet MS"/>
                <a:ea typeface="ＭＳ Ｐゴシック" pitchFamily="-108" charset="-128"/>
                <a:cs typeface="Trebuchet MS"/>
              </a:rPr>
              <a:t/>
            </a:r>
            <a:br>
              <a:rPr kumimoji="0" lang="en-US" sz="3600" b="0" i="0" u="none" strike="noStrike" kern="1200" cap="all" spc="0" normalizeH="0" baseline="0" noProof="0" dirty="0" smtClean="0">
                <a:ln>
                  <a:noFill/>
                </a:ln>
                <a:solidFill>
                  <a:schemeClr val="accent1"/>
                </a:solidFill>
                <a:effectLst/>
                <a:uLnTx/>
                <a:uFillTx/>
                <a:latin typeface="Trebuchet MS"/>
                <a:ea typeface="ＭＳ Ｐゴシック" pitchFamily="-108" charset="-128"/>
                <a:cs typeface="Trebuchet MS"/>
              </a:rPr>
            </a:br>
            <a:r>
              <a:rPr kumimoji="0" lang="en-US" sz="3200" b="0" i="0" u="none" strike="noStrike" kern="1200" cap="all" spc="0" normalizeH="0" baseline="0" noProof="0" dirty="0" smtClean="0">
                <a:ln>
                  <a:noFill/>
                </a:ln>
                <a:solidFill>
                  <a:schemeClr val="accent1"/>
                </a:solidFill>
                <a:effectLst/>
                <a:uLnTx/>
                <a:uFillTx/>
                <a:latin typeface="Trebuchet MS"/>
                <a:ea typeface="ＭＳ Ｐゴシック" pitchFamily="-108" charset="-128"/>
                <a:cs typeface="Trebuchet MS"/>
              </a:rPr>
              <a:t>Efficiency PROGRAMS SUPPORT CODES</a:t>
            </a:r>
            <a:r>
              <a:rPr kumimoji="0" lang="en-US" sz="3200" b="0" i="0" u="none" strike="noStrike" kern="1200" cap="all" spc="0" normalizeH="0" noProof="0" dirty="0" smtClean="0">
                <a:ln>
                  <a:noFill/>
                </a:ln>
                <a:solidFill>
                  <a:schemeClr val="accent1"/>
                </a:solidFill>
                <a:effectLst/>
                <a:uLnTx/>
                <a:uFillTx/>
                <a:latin typeface="Trebuchet MS"/>
                <a:ea typeface="ＭＳ Ｐゴシック" pitchFamily="-108" charset="-128"/>
                <a:cs typeface="Trebuchet MS"/>
              </a:rPr>
              <a:t> AND STANDARDS</a:t>
            </a:r>
            <a:r>
              <a:rPr kumimoji="0" lang="en-US" sz="3200" b="0" i="0" u="none" strike="noStrike" kern="1200" cap="all" spc="0" normalizeH="0" baseline="0" noProof="0" dirty="0" smtClean="0">
                <a:ln>
                  <a:noFill/>
                </a:ln>
                <a:solidFill>
                  <a:schemeClr val="accent1"/>
                </a:solidFill>
                <a:effectLst/>
                <a:uLnTx/>
                <a:uFillTx/>
                <a:latin typeface="Trebuchet MS"/>
                <a:ea typeface="ＭＳ Ｐゴシック" pitchFamily="-108" charset="-128"/>
                <a:cs typeface="Trebuchet MS"/>
              </a:rPr>
              <a:t/>
            </a:r>
            <a:br>
              <a:rPr kumimoji="0" lang="en-US" sz="3200" b="0" i="0" u="none" strike="noStrike" kern="1200" cap="all" spc="0" normalizeH="0" baseline="0" noProof="0" dirty="0" smtClean="0">
                <a:ln>
                  <a:noFill/>
                </a:ln>
                <a:solidFill>
                  <a:schemeClr val="accent1"/>
                </a:solidFill>
                <a:effectLst/>
                <a:uLnTx/>
                <a:uFillTx/>
                <a:latin typeface="Trebuchet MS"/>
                <a:ea typeface="ＭＳ Ｐゴシック" pitchFamily="-108" charset="-128"/>
                <a:cs typeface="Trebuchet MS"/>
              </a:rPr>
            </a:br>
            <a:endParaRPr kumimoji="0" lang="en-US" sz="3200" b="0" i="0" u="none" strike="noStrike" kern="1200" cap="all" spc="0" normalizeH="0" baseline="0" noProof="0" dirty="0">
              <a:ln>
                <a:noFill/>
              </a:ln>
              <a:solidFill>
                <a:schemeClr val="accent1"/>
              </a:solidFill>
              <a:effectLst/>
              <a:uLnTx/>
              <a:uFillTx/>
              <a:latin typeface="Trebuchet MS"/>
              <a:ea typeface="ＭＳ Ｐゴシック" pitchFamily="-108" charset="-128"/>
              <a:cs typeface="Trebuchet MS"/>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533400" y="457200"/>
            <a:ext cx="8229600" cy="908050"/>
          </a:xfrm>
        </p:spPr>
        <p:txBody>
          <a:bodyPr/>
          <a:lstStyle/>
          <a:p>
            <a:pPr>
              <a:defRPr/>
            </a:pPr>
            <a:r>
              <a:rPr lang="en-US" sz="3200" dirty="0" smtClean="0"/>
              <a:t>BUILDING ENERGY CODES - BASICS</a:t>
            </a:r>
            <a:endParaRPr lang="en-US" sz="3200" cap="none" dirty="0" smtClean="0">
              <a:latin typeface="Trebuchet MS" pitchFamily="34" charset="0"/>
              <a:ea typeface="ＭＳ Ｐゴシック" charset="-128"/>
              <a:cs typeface="Trebuchet MS" pitchFamily="34" charset="0"/>
            </a:endParaRPr>
          </a:p>
        </p:txBody>
      </p:sp>
      <p:sp>
        <p:nvSpPr>
          <p:cNvPr id="4" name="Slide Number Placeholder 3"/>
          <p:cNvSpPr>
            <a:spLocks noGrp="1"/>
          </p:cNvSpPr>
          <p:nvPr>
            <p:ph type="sldNum" sz="quarter" idx="12"/>
          </p:nvPr>
        </p:nvSpPr>
        <p:spPr/>
        <p:txBody>
          <a:bodyPr/>
          <a:lstStyle/>
          <a:p>
            <a:pPr>
              <a:defRPr/>
            </a:pPr>
            <a:fld id="{2919B04D-716C-4EB0-B840-8D2B30F31D6F}" type="slidenum">
              <a:rPr lang="en-US" smtClean="0"/>
              <a:pPr>
                <a:defRPr/>
              </a:pPr>
              <a:t>4</a:t>
            </a:fld>
            <a:endParaRPr lang="en-US" dirty="0"/>
          </a:p>
        </p:txBody>
      </p:sp>
      <p:sp>
        <p:nvSpPr>
          <p:cNvPr id="5" name="Rectangle 4"/>
          <p:cNvSpPr/>
          <p:nvPr/>
        </p:nvSpPr>
        <p:spPr>
          <a:xfrm>
            <a:off x="533400" y="1676400"/>
            <a:ext cx="8229600" cy="5016758"/>
          </a:xfrm>
          <a:prstGeom prst="rect">
            <a:avLst/>
          </a:prstGeom>
        </p:spPr>
        <p:txBody>
          <a:bodyPr wrap="square">
            <a:spAutoFit/>
          </a:bodyPr>
          <a:lstStyle/>
          <a:p>
            <a:r>
              <a:rPr lang="en-US" sz="2000" dirty="0" smtClean="0">
                <a:solidFill>
                  <a:schemeClr val="tx1">
                    <a:lumMod val="50000"/>
                  </a:schemeClr>
                </a:solidFill>
                <a:latin typeface="Trebuchet MS" pitchFamily="34" charset="0"/>
              </a:rPr>
              <a:t>Provide </a:t>
            </a:r>
            <a:r>
              <a:rPr lang="en-US" sz="2000" i="1" dirty="0" smtClean="0">
                <a:solidFill>
                  <a:schemeClr val="tx1">
                    <a:lumMod val="50000"/>
                  </a:schemeClr>
                </a:solidFill>
                <a:latin typeface="Trebuchet MS" pitchFamily="34" charset="0"/>
              </a:rPr>
              <a:t>minimum building requirements </a:t>
            </a:r>
            <a:r>
              <a:rPr lang="en-US" sz="2000" dirty="0" smtClean="0">
                <a:solidFill>
                  <a:schemeClr val="tx1">
                    <a:lumMod val="50000"/>
                  </a:schemeClr>
                </a:solidFill>
                <a:latin typeface="Trebuchet MS" pitchFamily="34" charset="0"/>
              </a:rPr>
              <a:t>that are cost-effective in saving energy</a:t>
            </a:r>
          </a:p>
          <a:p>
            <a:r>
              <a:rPr lang="en-US" sz="2000" dirty="0" smtClean="0">
                <a:solidFill>
                  <a:schemeClr val="tx1">
                    <a:lumMod val="50000"/>
                  </a:schemeClr>
                </a:solidFill>
                <a:latin typeface="Trebuchet MS" pitchFamily="34" charset="0"/>
              </a:rPr>
              <a:t>Required for </a:t>
            </a:r>
            <a:r>
              <a:rPr lang="en-US" sz="2000" i="1" dirty="0" smtClean="0">
                <a:solidFill>
                  <a:schemeClr val="tx1">
                    <a:lumMod val="50000"/>
                  </a:schemeClr>
                </a:solidFill>
                <a:latin typeface="Trebuchet MS" pitchFamily="34" charset="0"/>
              </a:rPr>
              <a:t>new construction or substantial renovation </a:t>
            </a:r>
          </a:p>
          <a:p>
            <a:endParaRPr lang="en-US" sz="2600" dirty="0" smtClean="0">
              <a:solidFill>
                <a:schemeClr val="accent2"/>
              </a:solidFill>
              <a:latin typeface="Trebuchet MS" pitchFamily="34" charset="0"/>
            </a:endParaRPr>
          </a:p>
          <a:p>
            <a:r>
              <a:rPr lang="en-US" sz="2600" dirty="0" smtClean="0">
                <a:solidFill>
                  <a:schemeClr val="accent2"/>
                </a:solidFill>
                <a:latin typeface="Trebuchet MS" pitchFamily="34" charset="0"/>
              </a:rPr>
              <a:t>DEVELOPMENT</a:t>
            </a:r>
          </a:p>
          <a:p>
            <a:r>
              <a:rPr lang="en-US" sz="2000" dirty="0" smtClean="0">
                <a:solidFill>
                  <a:schemeClr val="tx1">
                    <a:lumMod val="50000"/>
                  </a:schemeClr>
                </a:solidFill>
                <a:latin typeface="Trebuchet MS" pitchFamily="34" charset="0"/>
              </a:rPr>
              <a:t>Nationally, private model code organizations – IECC, ASHRAE – develop technically supported codes through consensus process</a:t>
            </a:r>
          </a:p>
          <a:p>
            <a:endParaRPr lang="en-US" dirty="0" smtClean="0">
              <a:latin typeface="Trebuchet MS" pitchFamily="34" charset="0"/>
            </a:endParaRPr>
          </a:p>
          <a:p>
            <a:r>
              <a:rPr lang="en-US" sz="2600" dirty="0" smtClean="0">
                <a:solidFill>
                  <a:schemeClr val="accent2"/>
                </a:solidFill>
                <a:latin typeface="Trebuchet MS" pitchFamily="34" charset="0"/>
              </a:rPr>
              <a:t>ADOPTION</a:t>
            </a:r>
          </a:p>
          <a:p>
            <a:r>
              <a:rPr lang="en-US" sz="2000" dirty="0" smtClean="0">
                <a:solidFill>
                  <a:schemeClr val="tx1">
                    <a:lumMod val="50000"/>
                  </a:schemeClr>
                </a:solidFill>
                <a:latin typeface="Trebuchet MS" pitchFamily="34" charset="0"/>
              </a:rPr>
              <a:t>Most states adopt those model codes either legislatively or administratively, many with state specifications</a:t>
            </a:r>
          </a:p>
          <a:p>
            <a:endParaRPr lang="en-US" dirty="0" smtClean="0">
              <a:latin typeface="Trebuchet MS" pitchFamily="34" charset="0"/>
            </a:endParaRPr>
          </a:p>
          <a:p>
            <a:r>
              <a:rPr lang="en-US" sz="2600" dirty="0" smtClean="0">
                <a:solidFill>
                  <a:schemeClr val="accent2"/>
                </a:solidFill>
                <a:latin typeface="Trebuchet MS" pitchFamily="34" charset="0"/>
              </a:rPr>
              <a:t>IMPLEMENTATION</a:t>
            </a:r>
          </a:p>
          <a:p>
            <a:r>
              <a:rPr lang="en-US" sz="2000" dirty="0" smtClean="0">
                <a:solidFill>
                  <a:schemeClr val="tx1">
                    <a:lumMod val="50000"/>
                  </a:schemeClr>
                </a:solidFill>
                <a:latin typeface="Trebuchet MS" pitchFamily="34" charset="0"/>
              </a:rPr>
              <a:t>Code inspection and enforcement generally occurs through local building officials</a:t>
            </a:r>
            <a:endParaRPr lang="en-US" sz="2000" dirty="0">
              <a:solidFill>
                <a:schemeClr val="tx1">
                  <a:lumMod val="50000"/>
                </a:schemeClr>
              </a:solidFill>
              <a:latin typeface="Trebuchet M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defRPr/>
            </a:pPr>
            <a:r>
              <a:rPr lang="en-US" sz="3000" dirty="0" smtClean="0"/>
              <a:t>NATIONAL MODEL CODES </a:t>
            </a:r>
            <a:endParaRPr lang="en-US" sz="3000" cap="none" dirty="0" smtClean="0">
              <a:latin typeface="Trebuchet MS" pitchFamily="34" charset="0"/>
              <a:ea typeface="ＭＳ Ｐゴシック" charset="-128"/>
              <a:cs typeface="Trebuchet MS" pitchFamily="34" charset="0"/>
            </a:endParaRPr>
          </a:p>
        </p:txBody>
      </p:sp>
      <p:sp>
        <p:nvSpPr>
          <p:cNvPr id="7" name="Content Placeholder 6"/>
          <p:cNvSpPr>
            <a:spLocks noGrp="1"/>
          </p:cNvSpPr>
          <p:nvPr>
            <p:ph idx="1"/>
          </p:nvPr>
        </p:nvSpPr>
        <p:spPr>
          <a:xfrm>
            <a:off x="503238" y="1371599"/>
            <a:ext cx="9051925" cy="6246813"/>
          </a:xfrm>
        </p:spPr>
        <p:txBody>
          <a:bodyPr/>
          <a:lstStyle/>
          <a:p>
            <a:pPr>
              <a:buNone/>
            </a:pPr>
            <a:r>
              <a:rPr lang="en-US" sz="2600" dirty="0" smtClean="0">
                <a:solidFill>
                  <a:schemeClr val="accent2"/>
                </a:solidFill>
              </a:rPr>
              <a:t>IECC </a:t>
            </a:r>
          </a:p>
          <a:p>
            <a:r>
              <a:rPr lang="en-US" dirty="0" smtClean="0"/>
              <a:t>2009 in place, state adoptions now</a:t>
            </a:r>
          </a:p>
          <a:p>
            <a:r>
              <a:rPr lang="en-US" dirty="0" smtClean="0"/>
              <a:t>‘30 % Solution’</a:t>
            </a:r>
          </a:p>
          <a:p>
            <a:r>
              <a:rPr lang="en-US" dirty="0" smtClean="0"/>
              <a:t>2012 in development</a:t>
            </a:r>
          </a:p>
          <a:p>
            <a:pPr>
              <a:buNone/>
            </a:pPr>
            <a:r>
              <a:rPr lang="en-US" sz="2600" dirty="0" smtClean="0">
                <a:solidFill>
                  <a:schemeClr val="accent2"/>
                </a:solidFill>
              </a:rPr>
              <a:t>ASHRAE 90.1 2010</a:t>
            </a:r>
          </a:p>
          <a:p>
            <a:r>
              <a:rPr lang="en-US" dirty="0" smtClean="0"/>
              <a:t>Update underway, publication expected this fall</a:t>
            </a:r>
          </a:p>
          <a:p>
            <a:r>
              <a:rPr lang="en-US" dirty="0" smtClean="0"/>
              <a:t>Also developed advanced buildings guideline ‘Standard 189’</a:t>
            </a:r>
          </a:p>
          <a:p>
            <a:r>
              <a:rPr lang="en-US" dirty="0" smtClean="0"/>
              <a:t>DOE urging updates to meet net zero building milestones toward 2025 goal of ‘marketable’ NZEBs</a:t>
            </a:r>
          </a:p>
          <a:p>
            <a:endParaRPr lang="en-US" dirty="0" smtClean="0"/>
          </a:p>
          <a:p>
            <a:pPr lvl="1">
              <a:buFont typeface="Trebuchet MS" pitchFamily="34" charset="0"/>
              <a:buChar char="―"/>
            </a:pPr>
            <a:endParaRPr lang="en-US" dirty="0" smtClean="0"/>
          </a:p>
          <a:p>
            <a:pPr lvl="1">
              <a:buNone/>
            </a:pPr>
            <a:endParaRPr lang="en-US" dirty="0" smtClean="0"/>
          </a:p>
          <a:p>
            <a:pPr lvl="1">
              <a:buNone/>
            </a:pPr>
            <a:endParaRPr lang="en-US" dirty="0" smtClean="0"/>
          </a:p>
        </p:txBody>
      </p:sp>
      <p:sp>
        <p:nvSpPr>
          <p:cNvPr id="4" name="Slide Number Placeholder 3"/>
          <p:cNvSpPr>
            <a:spLocks noGrp="1"/>
          </p:cNvSpPr>
          <p:nvPr>
            <p:ph type="sldNum" sz="quarter" idx="12"/>
          </p:nvPr>
        </p:nvSpPr>
        <p:spPr/>
        <p:txBody>
          <a:bodyPr/>
          <a:lstStyle/>
          <a:p>
            <a:pPr>
              <a:defRPr/>
            </a:pPr>
            <a:fld id="{2919B04D-716C-4EB0-B840-8D2B30F31D6F}"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defRPr/>
            </a:pPr>
            <a:r>
              <a:rPr lang="en-US" sz="3000" dirty="0" smtClean="0"/>
              <a:t>THE BOOST FROM ARRA </a:t>
            </a:r>
            <a:endParaRPr lang="en-US" sz="3000" cap="none" dirty="0" smtClean="0">
              <a:latin typeface="Trebuchet MS" pitchFamily="34" charset="0"/>
              <a:ea typeface="ＭＳ Ｐゴシック" charset="-128"/>
              <a:cs typeface="Trebuchet MS" pitchFamily="34" charset="0"/>
            </a:endParaRPr>
          </a:p>
        </p:txBody>
      </p:sp>
      <p:sp>
        <p:nvSpPr>
          <p:cNvPr id="7" name="Content Placeholder 6"/>
          <p:cNvSpPr>
            <a:spLocks noGrp="1"/>
          </p:cNvSpPr>
          <p:nvPr>
            <p:ph idx="1"/>
          </p:nvPr>
        </p:nvSpPr>
        <p:spPr/>
        <p:txBody>
          <a:bodyPr/>
          <a:lstStyle/>
          <a:p>
            <a:pPr>
              <a:buNone/>
            </a:pPr>
            <a:r>
              <a:rPr lang="en-US" sz="2600" dirty="0" smtClean="0">
                <a:solidFill>
                  <a:schemeClr val="accent2"/>
                </a:solidFill>
              </a:rPr>
              <a:t>AMERICAN RECOVERY AND REINVESTMENT ACT (ARRA)</a:t>
            </a:r>
          </a:p>
          <a:p>
            <a:r>
              <a:rPr lang="en-US" dirty="0" smtClean="0">
                <a:latin typeface="Trebuchet MS" pitchFamily="34" charset="0"/>
                <a:ea typeface="ＭＳ Ｐゴシック" charset="-128"/>
              </a:rPr>
              <a:t>Conditioning language for SEP grant eligibility:</a:t>
            </a:r>
          </a:p>
          <a:p>
            <a:pPr lvl="1">
              <a:buFont typeface="Wingdings" pitchFamily="2" charset="2"/>
              <a:buChar char="ü"/>
            </a:pPr>
            <a:r>
              <a:rPr lang="en-US" dirty="0" smtClean="0">
                <a:latin typeface="Trebuchet MS" pitchFamily="34" charset="0"/>
                <a:ea typeface="ＭＳ Ｐゴシック" charset="-128"/>
              </a:rPr>
              <a:t>Adopt 2009 IECC (residential)</a:t>
            </a:r>
          </a:p>
          <a:p>
            <a:pPr lvl="1">
              <a:buFont typeface="Wingdings" pitchFamily="2" charset="2"/>
              <a:buChar char="ü"/>
            </a:pPr>
            <a:r>
              <a:rPr lang="en-US" dirty="0" smtClean="0">
                <a:latin typeface="Trebuchet MS" pitchFamily="34" charset="0"/>
                <a:ea typeface="ＭＳ Ｐゴシック" charset="-128"/>
              </a:rPr>
              <a:t>Adopt 2007 ASHARE 90.1 (commercial)</a:t>
            </a:r>
          </a:p>
          <a:p>
            <a:pPr lvl="1">
              <a:buFont typeface="Wingdings" pitchFamily="2" charset="2"/>
              <a:buChar char="ü"/>
            </a:pPr>
            <a:r>
              <a:rPr lang="en-US" dirty="0" smtClean="0">
                <a:latin typeface="Trebuchet MS" pitchFamily="34" charset="0"/>
                <a:ea typeface="ＭＳ Ｐゴシック" charset="-128"/>
              </a:rPr>
              <a:t>Develop plan to achieve 90 percent code compliance within eight years </a:t>
            </a:r>
          </a:p>
          <a:p>
            <a:endParaRPr lang="en-US" sz="2000" dirty="0" smtClean="0">
              <a:latin typeface="Trebuchet MS" pitchFamily="34" charset="0"/>
              <a:ea typeface="ＭＳ Ｐゴシック" charset="-128"/>
            </a:endParaRPr>
          </a:p>
          <a:p>
            <a:r>
              <a:rPr lang="en-US" dirty="0" smtClean="0">
                <a:latin typeface="Trebuchet MS" pitchFamily="34" charset="0"/>
                <a:ea typeface="ＭＳ Ｐゴシック" charset="-128"/>
              </a:rPr>
              <a:t>Some states have enacted legislation demonstrating ARRA code requirements (VT, RI, DE)</a:t>
            </a:r>
          </a:p>
          <a:p>
            <a:r>
              <a:rPr lang="en-US" dirty="0" smtClean="0">
                <a:latin typeface="Trebuchet MS" pitchFamily="34" charset="0"/>
                <a:ea typeface="ＭＳ Ｐゴシック" charset="-128"/>
              </a:rPr>
              <a:t>Many using ARRA SEP funds – at varying levels – to  develop/enhance code training (NH, MA, CT, RI, ME, NY) </a:t>
            </a:r>
          </a:p>
          <a:p>
            <a:pPr lvl="1">
              <a:buNone/>
            </a:pPr>
            <a:endParaRPr lang="en-US" dirty="0" smtClean="0"/>
          </a:p>
          <a:p>
            <a:pPr lvl="1">
              <a:buNone/>
            </a:pPr>
            <a:endParaRPr lang="en-US" dirty="0" smtClean="0"/>
          </a:p>
        </p:txBody>
      </p:sp>
      <p:sp>
        <p:nvSpPr>
          <p:cNvPr id="4" name="Slide Number Placeholder 3"/>
          <p:cNvSpPr>
            <a:spLocks noGrp="1"/>
          </p:cNvSpPr>
          <p:nvPr>
            <p:ph type="sldNum" sz="quarter" idx="12"/>
          </p:nvPr>
        </p:nvSpPr>
        <p:spPr/>
        <p:txBody>
          <a:bodyPr/>
          <a:lstStyle/>
          <a:p>
            <a:pPr>
              <a:defRPr/>
            </a:pPr>
            <a:fld id="{2919B04D-716C-4EB0-B840-8D2B30F31D6F}"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POWERPOINTinner.jpg"/>
          <p:cNvPicPr>
            <a:picLocks noChangeAspect="1"/>
          </p:cNvPicPr>
          <p:nvPr/>
        </p:nvPicPr>
        <p:blipFill>
          <a:blip r:embed="rId3"/>
          <a:srcRect/>
          <a:stretch>
            <a:fillRect/>
          </a:stretch>
        </p:blipFill>
        <p:spPr bwMode="auto">
          <a:xfrm>
            <a:off x="0" y="269875"/>
            <a:ext cx="10058400" cy="7502525"/>
          </a:xfrm>
          <a:prstGeom prst="rect">
            <a:avLst/>
          </a:prstGeom>
          <a:noFill/>
          <a:ln w="9525">
            <a:noFill/>
            <a:miter lim="800000"/>
            <a:headEnd/>
            <a:tailEnd/>
          </a:ln>
        </p:spPr>
      </p:pic>
      <p:sp>
        <p:nvSpPr>
          <p:cNvPr id="17411" name="Title 1"/>
          <p:cNvSpPr>
            <a:spLocks noGrp="1"/>
          </p:cNvSpPr>
          <p:nvPr>
            <p:ph type="title"/>
          </p:nvPr>
        </p:nvSpPr>
        <p:spPr/>
        <p:txBody>
          <a:bodyPr/>
          <a:lstStyle/>
          <a:p>
            <a:pPr eaLnBrk="1" hangingPunct="1"/>
            <a:r>
              <a:rPr lang="en-US" sz="3000" cap="none" dirty="0" smtClean="0">
                <a:latin typeface="Trebuchet MS" pitchFamily="34" charset="0"/>
                <a:ea typeface="ＭＳ Ｐゴシック" charset="-128"/>
              </a:rPr>
              <a:t>STATUS OF ENERGY CODES </a:t>
            </a:r>
          </a:p>
        </p:txBody>
      </p:sp>
      <p:sp>
        <p:nvSpPr>
          <p:cNvPr id="17412" name="Slide Number Placeholder 9"/>
          <p:cNvSpPr>
            <a:spLocks noGrp="1"/>
          </p:cNvSpPr>
          <p:nvPr>
            <p:ph type="sldNum" sz="quarter" idx="12"/>
          </p:nvPr>
        </p:nvSpPr>
        <p:spPr bwMode="auto">
          <a:noFill/>
          <a:ln>
            <a:miter lim="800000"/>
            <a:headEnd/>
            <a:tailEnd/>
          </a:ln>
        </p:spPr>
        <p:txBody>
          <a:bodyPr/>
          <a:lstStyle/>
          <a:p>
            <a:fld id="{40FF6C0F-FEBD-404F-B60D-BA21AADB15F9}" type="slidenum">
              <a:rPr lang="en-US"/>
              <a:pPr/>
              <a:t>7</a:t>
            </a:fld>
            <a:endParaRPr lang="en-US" dirty="0"/>
          </a:p>
        </p:txBody>
      </p:sp>
      <p:sp>
        <p:nvSpPr>
          <p:cNvPr id="17413" name="TextBox 14"/>
          <p:cNvSpPr txBox="1">
            <a:spLocks noChangeArrowheads="1"/>
          </p:cNvSpPr>
          <p:nvPr/>
        </p:nvSpPr>
        <p:spPr bwMode="auto">
          <a:xfrm>
            <a:off x="754063" y="1782763"/>
            <a:ext cx="8550275" cy="466725"/>
          </a:xfrm>
          <a:prstGeom prst="rect">
            <a:avLst/>
          </a:prstGeom>
          <a:noFill/>
          <a:ln w="9525">
            <a:noFill/>
            <a:miter lim="800000"/>
            <a:headEnd/>
            <a:tailEnd/>
          </a:ln>
        </p:spPr>
        <p:txBody>
          <a:bodyPr lIns="101882" tIns="50941" rIns="101882" bIns="50941">
            <a:spAutoFit/>
          </a:bodyPr>
          <a:lstStyle/>
          <a:p>
            <a:pPr eaLnBrk="0" hangingPunct="0"/>
            <a:endParaRPr lang="en-US" sz="2400" dirty="0">
              <a:latin typeface="Trebuchet MS" pitchFamily="34" charset="0"/>
            </a:endParaRPr>
          </a:p>
        </p:txBody>
      </p:sp>
      <p:sp>
        <p:nvSpPr>
          <p:cNvPr id="17415" name="Text Placeholder 6"/>
          <p:cNvSpPr>
            <a:spLocks/>
          </p:cNvSpPr>
          <p:nvPr/>
        </p:nvSpPr>
        <p:spPr bwMode="auto">
          <a:xfrm>
            <a:off x="754063" y="3559175"/>
            <a:ext cx="8550275" cy="5203825"/>
          </a:xfrm>
          <a:prstGeom prst="rect">
            <a:avLst/>
          </a:prstGeom>
          <a:noFill/>
          <a:ln w="9525">
            <a:noFill/>
            <a:miter lim="800000"/>
            <a:headEnd/>
            <a:tailEnd/>
          </a:ln>
        </p:spPr>
        <p:txBody>
          <a:bodyPr lIns="101882" tIns="50941" rIns="101882" bIns="50941"/>
          <a:lstStyle/>
          <a:p>
            <a:pPr marL="457200" indent="-457200" eaLnBrk="0" hangingPunct="0">
              <a:spcBef>
                <a:spcPct val="20000"/>
              </a:spcBef>
              <a:buFont typeface="Arial" charset="0"/>
              <a:buAutoNum type="arabicPeriod"/>
              <a:tabLst>
                <a:tab pos="342900" algn="l"/>
              </a:tabLst>
            </a:pPr>
            <a:endParaRPr lang="en-US" sz="2400" dirty="0">
              <a:latin typeface="Trebuchet MS" pitchFamily="34" charset="0"/>
            </a:endParaRPr>
          </a:p>
          <a:p>
            <a:pPr marL="457200" indent="-457200">
              <a:spcBef>
                <a:spcPct val="20000"/>
              </a:spcBef>
              <a:buFont typeface="Arial" charset="0"/>
              <a:buNone/>
              <a:tabLst>
                <a:tab pos="342900" algn="l"/>
              </a:tabLst>
            </a:pPr>
            <a:endParaRPr lang="en-US" sz="2800" dirty="0">
              <a:solidFill>
                <a:srgbClr val="7F7F7F"/>
              </a:solidFill>
              <a:latin typeface="Trebuchet MS" pitchFamily="34" charset="0"/>
            </a:endParaRPr>
          </a:p>
        </p:txBody>
      </p:sp>
      <p:graphicFrame>
        <p:nvGraphicFramePr>
          <p:cNvPr id="17610" name="Group 202"/>
          <p:cNvGraphicFramePr>
            <a:graphicFrameLocks noGrp="1"/>
          </p:cNvGraphicFramePr>
          <p:nvPr/>
        </p:nvGraphicFramePr>
        <p:xfrm>
          <a:off x="754063" y="1606550"/>
          <a:ext cx="8305800" cy="4944301"/>
        </p:xfrm>
        <a:graphic>
          <a:graphicData uri="http://schemas.openxmlformats.org/drawingml/2006/table">
            <a:tbl>
              <a:tblPr/>
              <a:tblGrid>
                <a:gridCol w="1608137"/>
                <a:gridCol w="1828800"/>
                <a:gridCol w="2049463"/>
                <a:gridCol w="2819400"/>
              </a:tblGrid>
              <a:tr h="373063">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Trebuchet MS" pitchFamily="34" charset="0"/>
                          <a:ea typeface="ＭＳ Ｐゴシック" charset="-128"/>
                        </a:rPr>
                        <a:t>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Trebuchet MS" pitchFamily="34" charset="0"/>
                          <a:ea typeface="ＭＳ Ｐゴシック" charset="-128"/>
                        </a:rPr>
                        <a:t>Residential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Trebuchet MS" pitchFamily="34" charset="0"/>
                          <a:ea typeface="ＭＳ Ｐゴシック" charset="-128"/>
                        </a:rPr>
                        <a:t>Commercial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Trebuchet MS" pitchFamily="34" charset="0"/>
                          <a:ea typeface="ＭＳ Ｐゴシック" charset="-128"/>
                        </a:rPr>
                        <a:t>Notes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Connecticut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2003 IRC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2003 IECC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Update to 2009 pending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Maine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2009 IECC pending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2009 IECC pending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First uniform statewide code; third party inspection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Massachusetts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IECC 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lang="en-US" sz="1600" b="1" dirty="0" smtClean="0">
                          <a:latin typeface="Trebuchet MS" pitchFamily="34" charset="0"/>
                        </a:rPr>
                        <a:t>ASHRAE 90.1-2007 or</a:t>
                      </a:r>
                      <a:br>
                        <a:rPr lang="en-US" sz="1600" b="1" dirty="0" smtClean="0">
                          <a:latin typeface="Trebuchet MS" pitchFamily="34" charset="0"/>
                        </a:rPr>
                      </a:br>
                      <a:r>
                        <a:rPr lang="en-US" sz="1600" b="1" dirty="0" smtClean="0">
                          <a:latin typeface="Trebuchet MS" pitchFamily="34" charset="0"/>
                        </a:rPr>
                        <a:t>2009 IECC</a:t>
                      </a:r>
                      <a:endParaRPr kumimoji="0" lang="en-US" sz="1600" b="1"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Effective June 1; automatic update mandated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New Hampshire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2009 IECC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2009 IECC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Effective April 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New Jersey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2006 IECC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2006 IECC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Update on hold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New York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2009 IECC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ASHRAE 90.1-2007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Adopted April 2010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Rhode Island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2009 IECC pending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2009 IECC pending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Effective July 1</a:t>
                      </a:r>
                    </a:p>
                    <a:p>
                      <a:pPr marL="0" marR="0" lvl="0" indent="0" algn="l" defTabSz="508000" rtl="0" eaLnBrk="0" fontAlgn="base" latinLnBrk="0" hangingPunct="0">
                        <a:lnSpc>
                          <a:spcPct val="100000"/>
                        </a:lnSpc>
                        <a:spcBef>
                          <a:spcPct val="20000"/>
                        </a:spcBef>
                        <a:spcAft>
                          <a:spcPct val="0"/>
                        </a:spcAft>
                        <a:buClrTx/>
                        <a:buSzTx/>
                        <a:buFont typeface="Arial" charset="0"/>
                        <a:buNone/>
                        <a:tabLst/>
                      </a:pPr>
                      <a:endParaRPr kumimoji="0" lang="en-US" sz="1600" b="1"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Vermont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2000 IECC w/amendments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2006 IECC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Trebuchet MS" pitchFamily="34" charset="0"/>
                          <a:ea typeface="ＭＳ Ｐゴシック" charset="-128"/>
                        </a:rPr>
                        <a:t>Update to latest model code mandated by 1/11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defRPr/>
            </a:pPr>
            <a:r>
              <a:rPr lang="en-US" sz="3000" dirty="0" smtClean="0"/>
              <a:t>ENERGY CODES POLICY: ISSUES TO ADDRESS </a:t>
            </a:r>
            <a:endParaRPr lang="en-US" sz="3000" cap="none" dirty="0" smtClean="0">
              <a:latin typeface="Trebuchet MS" pitchFamily="34" charset="0"/>
              <a:ea typeface="ＭＳ Ｐゴシック" charset="-128"/>
              <a:cs typeface="Trebuchet MS" pitchFamily="34" charset="0"/>
            </a:endParaRPr>
          </a:p>
        </p:txBody>
      </p:sp>
      <p:sp>
        <p:nvSpPr>
          <p:cNvPr id="7" name="Content Placeholder 6"/>
          <p:cNvSpPr>
            <a:spLocks noGrp="1"/>
          </p:cNvSpPr>
          <p:nvPr>
            <p:ph idx="1"/>
          </p:nvPr>
        </p:nvSpPr>
        <p:spPr>
          <a:xfrm>
            <a:off x="503238" y="1371599"/>
            <a:ext cx="9051925" cy="6246813"/>
          </a:xfrm>
        </p:spPr>
        <p:txBody>
          <a:bodyPr/>
          <a:lstStyle/>
          <a:p>
            <a:pPr>
              <a:buNone/>
            </a:pPr>
            <a:r>
              <a:rPr lang="en-US" sz="2600" dirty="0" smtClean="0">
                <a:solidFill>
                  <a:schemeClr val="accent2"/>
                </a:solidFill>
              </a:rPr>
              <a:t>CODE ADOPTION</a:t>
            </a:r>
          </a:p>
          <a:p>
            <a:r>
              <a:rPr lang="en-US" dirty="0" smtClean="0">
                <a:latin typeface="Trebuchet MS" pitchFamily="34" charset="0"/>
                <a:ea typeface="ＭＳ Ｐゴシック" charset="-128"/>
              </a:rPr>
              <a:t>ARRA commitments aside, are states serious?</a:t>
            </a:r>
          </a:p>
          <a:p>
            <a:r>
              <a:rPr lang="en-US" dirty="0" smtClean="0">
                <a:latin typeface="Trebuchet MS" pitchFamily="34" charset="0"/>
                <a:ea typeface="ＭＳ Ｐゴシック" charset="-128"/>
              </a:rPr>
              <a:t>More well-funded opposition to model code development</a:t>
            </a:r>
          </a:p>
          <a:p>
            <a:r>
              <a:rPr lang="en-US" dirty="0" smtClean="0">
                <a:latin typeface="Trebuchet MS" pitchFamily="34" charset="0"/>
                <a:ea typeface="ＭＳ Ｐゴシック" charset="-128"/>
              </a:rPr>
              <a:t>Confusion re: beyond code/green building guidance</a:t>
            </a:r>
          </a:p>
          <a:p>
            <a:pPr>
              <a:buNone/>
            </a:pPr>
            <a:r>
              <a:rPr lang="en-US" sz="2600" dirty="0" smtClean="0">
                <a:solidFill>
                  <a:schemeClr val="accent2"/>
                </a:solidFill>
                <a:latin typeface="Trebuchet MS" pitchFamily="34" charset="0"/>
                <a:ea typeface="ＭＳ Ｐゴシック" charset="-128"/>
              </a:rPr>
              <a:t>CODE COMPLIANCE</a:t>
            </a:r>
          </a:p>
          <a:p>
            <a:r>
              <a:rPr lang="en-US" dirty="0" smtClean="0">
                <a:latin typeface="Trebuchet MS" pitchFamily="34" charset="0"/>
                <a:ea typeface="ＭＳ Ｐゴシック" charset="-128"/>
              </a:rPr>
              <a:t>Just figuring out compliance levels is a challenge</a:t>
            </a:r>
          </a:p>
          <a:p>
            <a:r>
              <a:rPr lang="en-US" dirty="0" smtClean="0">
                <a:latin typeface="Trebuchet MS" pitchFamily="34" charset="0"/>
                <a:ea typeface="ＭＳ Ｐゴシック" charset="-128"/>
              </a:rPr>
              <a:t>Often ignored, focus more on health/safety codes</a:t>
            </a:r>
          </a:p>
          <a:p>
            <a:r>
              <a:rPr lang="en-US" dirty="0" smtClean="0">
                <a:latin typeface="Trebuchet MS" pitchFamily="34" charset="0"/>
                <a:ea typeface="ＭＳ Ｐゴシック" charset="-128"/>
              </a:rPr>
              <a:t>State, municipal code offices, training efforts underfunded</a:t>
            </a:r>
          </a:p>
          <a:p>
            <a:r>
              <a:rPr lang="en-US" dirty="0" smtClean="0">
                <a:latin typeface="Trebuchet MS" pitchFamily="34" charset="0"/>
                <a:ea typeface="ＭＳ Ｐゴシック" charset="-128"/>
              </a:rPr>
              <a:t>Tracking virtually non-existent</a:t>
            </a:r>
          </a:p>
          <a:p>
            <a:pPr>
              <a:buNone/>
            </a:pPr>
            <a:r>
              <a:rPr lang="en-US" sz="2600" dirty="0" smtClean="0">
                <a:solidFill>
                  <a:schemeClr val="accent2"/>
                </a:solidFill>
                <a:latin typeface="Trebuchet MS" pitchFamily="34" charset="0"/>
                <a:ea typeface="ＭＳ Ｐゴシック" charset="-128"/>
              </a:rPr>
              <a:t>MEASUREMENT</a:t>
            </a:r>
          </a:p>
          <a:p>
            <a:r>
              <a:rPr lang="en-US" dirty="0" smtClean="0">
                <a:latin typeface="Trebuchet MS" pitchFamily="34" charset="0"/>
                <a:ea typeface="ＭＳ Ｐゴシック" charset="-128"/>
              </a:rPr>
              <a:t>Post construction energy performance largely ignored</a:t>
            </a:r>
          </a:p>
          <a:p>
            <a:pPr>
              <a:buNone/>
            </a:pPr>
            <a:r>
              <a:rPr lang="en-US" dirty="0" smtClean="0">
                <a:solidFill>
                  <a:schemeClr val="accent2"/>
                </a:solidFill>
                <a:latin typeface="Trebuchet MS" pitchFamily="34" charset="0"/>
                <a:ea typeface="ＭＳ Ｐゴシック" charset="-128"/>
              </a:rPr>
              <a:t>GUIDANCE</a:t>
            </a:r>
          </a:p>
          <a:p>
            <a:r>
              <a:rPr lang="en-US" dirty="0" smtClean="0">
                <a:latin typeface="Trebuchet MS" pitchFamily="34" charset="0"/>
                <a:ea typeface="ＭＳ Ｐゴシック" charset="-128"/>
              </a:rPr>
              <a:t>NEEP Model Progressive Building Energy Codes Policy</a:t>
            </a:r>
          </a:p>
          <a:p>
            <a:pPr>
              <a:buNone/>
            </a:pPr>
            <a:r>
              <a:rPr lang="en-US" dirty="0" smtClean="0">
                <a:latin typeface="Trebuchet MS" pitchFamily="34" charset="0"/>
                <a:ea typeface="ＭＳ Ｐゴシック" charset="-128"/>
              </a:rPr>
              <a:t> </a:t>
            </a:r>
            <a:endParaRPr lang="en-US" sz="2000" dirty="0" smtClean="0">
              <a:latin typeface="Trebuchet MS" pitchFamily="34" charset="0"/>
            </a:endParaRPr>
          </a:p>
          <a:p>
            <a:pPr marL="471487" indent="-517525" eaLnBrk="1" hangingPunct="1">
              <a:buNone/>
              <a:tabLst>
                <a:tab pos="284163" algn="l"/>
                <a:tab pos="1717675" algn="l"/>
              </a:tabLst>
              <a:defRPr/>
            </a:pPr>
            <a:endParaRPr lang="en-US" sz="2000" dirty="0" smtClean="0"/>
          </a:p>
          <a:p>
            <a:pPr marL="471487" indent="-517525" eaLnBrk="1" hangingPunct="1">
              <a:buNone/>
              <a:tabLst>
                <a:tab pos="284163" algn="l"/>
                <a:tab pos="1717675" algn="l"/>
              </a:tabLst>
              <a:defRPr/>
            </a:pPr>
            <a:r>
              <a:rPr lang="en-US" sz="2000" dirty="0" smtClean="0"/>
              <a:t> </a:t>
            </a:r>
          </a:p>
        </p:txBody>
      </p:sp>
      <p:sp>
        <p:nvSpPr>
          <p:cNvPr id="4" name="Slide Number Placeholder 3"/>
          <p:cNvSpPr>
            <a:spLocks noGrp="1"/>
          </p:cNvSpPr>
          <p:nvPr>
            <p:ph type="sldNum" sz="quarter" idx="12"/>
          </p:nvPr>
        </p:nvSpPr>
        <p:spPr/>
        <p:txBody>
          <a:bodyPr/>
          <a:lstStyle/>
          <a:p>
            <a:pPr>
              <a:defRPr/>
            </a:pPr>
            <a:fld id="{2919B04D-716C-4EB0-B840-8D2B30F31D6F}" type="slidenum">
              <a:rPr lang="en-US" smtClean="0"/>
              <a:pPr>
                <a:defRPr/>
              </a:pPr>
              <a:t>8</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EP">
      <a:dk1>
        <a:srgbClr val="616161"/>
      </a:dk1>
      <a:lt1>
        <a:sysClr val="window" lastClr="FFFFFF"/>
      </a:lt1>
      <a:dk2>
        <a:srgbClr val="FFFFFF"/>
      </a:dk2>
      <a:lt2>
        <a:srgbClr val="FFFFFF"/>
      </a:lt2>
      <a:accent1>
        <a:srgbClr val="31859C"/>
      </a:accent1>
      <a:accent2>
        <a:srgbClr val="A5B13C"/>
      </a:accent2>
      <a:accent3>
        <a:srgbClr val="FAD33C"/>
      </a:accent3>
      <a:accent4>
        <a:srgbClr val="B7DEE9"/>
      </a:accent4>
      <a:accent5>
        <a:srgbClr val="B5BE78"/>
      </a:accent5>
      <a:accent6>
        <a:srgbClr val="FADC59"/>
      </a:accent6>
      <a:hlink>
        <a:srgbClr val="FCDE5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5925</TotalTime>
  <Words>1121</Words>
  <Application>Microsoft Office PowerPoint</Application>
  <PresentationFormat>Custom</PresentationFormat>
  <Paragraphs>223</Paragraphs>
  <Slides>16</Slides>
  <Notes>16</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16</vt:i4>
      </vt:variant>
    </vt:vector>
  </HeadingPairs>
  <TitlesOfParts>
    <vt:vector size="18" baseType="lpstr">
      <vt:lpstr>Office Theme</vt:lpstr>
      <vt:lpstr>\\NEEPNEW\CSHARED\Marketing\Communications\Presentations\Y2009\Refrigeratorv.timewithPriceFinal9-03.xls</vt:lpstr>
      <vt:lpstr> RAISING THE BAR ON ENERGY EFFICIENCY: BUILDING ENERGY CODES, APPLIANCE STANDARDS AND BUILDING ENERGY RATING </vt:lpstr>
      <vt:lpstr>NORTHEAST ENERGY EFFICIENCY PARTNERSHIPS “Accelerating Energy Efficiency”</vt:lpstr>
      <vt:lpstr>CODES/STANDARDS BECOMING A PRIORITY</vt:lpstr>
      <vt:lpstr>Slide 3</vt:lpstr>
      <vt:lpstr>BUILDING ENERGY CODES - BASICS</vt:lpstr>
      <vt:lpstr>NATIONAL MODEL CODES </vt:lpstr>
      <vt:lpstr>THE BOOST FROM ARRA </vt:lpstr>
      <vt:lpstr>STATUS OF ENERGY CODES </vt:lpstr>
      <vt:lpstr>ENERGY CODES POLICY: ISSUES TO ADDRESS </vt:lpstr>
      <vt:lpstr>Building energy labeling/disclosure </vt:lpstr>
      <vt:lpstr>Building energy labeling/disclosure </vt:lpstr>
      <vt:lpstr>BUILDING RATING MODELS </vt:lpstr>
      <vt:lpstr>Appliance standards </vt:lpstr>
      <vt:lpstr>The case for standards - illustrated</vt:lpstr>
      <vt:lpstr> CODES AND STANDARDS: ISSUES TO ADDRESS </vt:lpstr>
      <vt:lpstr> 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HERE</dc:title>
  <dc:creator>Zach Magoon</dc:creator>
  <cp:lastModifiedBy>Jim O'Reilly</cp:lastModifiedBy>
  <cp:revision>357</cp:revision>
  <cp:lastPrinted>2009-05-06T22:32:27Z</cp:lastPrinted>
  <dcterms:created xsi:type="dcterms:W3CDTF">2009-05-08T16:39:23Z</dcterms:created>
  <dcterms:modified xsi:type="dcterms:W3CDTF">2010-06-18T05:04:00Z</dcterms:modified>
</cp:coreProperties>
</file>